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7" r:id="rId2"/>
    <p:sldId id="256" r:id="rId3"/>
    <p:sldId id="270" r:id="rId4"/>
    <p:sldId id="272" r:id="rId5"/>
    <p:sldId id="273" r:id="rId6"/>
    <p:sldId id="266" r:id="rId7"/>
    <p:sldId id="261" r:id="rId8"/>
    <p:sldId id="263" r:id="rId9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317" userDrawn="1">
          <p15:clr>
            <a:srgbClr val="A4A3A4"/>
          </p15:clr>
        </p15:guide>
        <p15:guide id="4" pos="4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AD7"/>
    <a:srgbClr val="D54998"/>
    <a:srgbClr val="5567D5"/>
    <a:srgbClr val="3DA510"/>
    <a:srgbClr val="A6A6A6"/>
    <a:srgbClr val="F9E3F0"/>
    <a:srgbClr val="E5FFFE"/>
    <a:srgbClr val="B3FFFD"/>
    <a:srgbClr val="006A7B"/>
    <a:srgbClr val="F88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953980-246D-6EA8-E5DC-7DF93AA019D8}" v="34" dt="2025-11-04T06:55:05.417"/>
    <p1510:client id="{6561A61F-5F10-4980-A336-8F77EB7C1737}" v="191" dt="2025-11-03T18:22:57.772"/>
    <p1510:client id="{C520C8A5-00F1-4180-86D9-EB0FDA3B5C06}" v="4014" dt="2025-11-03T22:36:40.558"/>
    <p1510:client id="{FDCBCDEC-E9ED-02C8-E464-618048AD8814}" v="29" dt="2025-11-04T06:56:25.80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  <p:guide pos="317"/>
        <p:guide pos="408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El panorama de los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está relativamente maduro y es un nicho de mercado bastante copado. Es decir, hay una buena variedad de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bastante efectivos todos ellos a la hora de empaquetar y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productificar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nuestro código fuente en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front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. Por supuesto,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exiten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matices de uno a otro, y han evolucionado corrigiendo sus propios errores e inspirándose en sus competidores. Cada uno ha tratado de poner el foco en diferentes problemáticas que han ido surgiendo de manera natural, por ejemplo: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b="0" i="0">
              <a:solidFill>
                <a:srgbClr val="D4D4D4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-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Webpack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ha sido (y es) el rey de los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por su extensísima flexibilidad y variado ecosistema de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plugins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elección casi de facto en proyectos complejos. Sin embargo, esta potencia también implica una curva de aprendizaje más abrupta, fatiga por configuraciones tediosas, o tiempo elevado hasta puesta en producción.</a:t>
            </a:r>
          </a:p>
          <a:p>
            <a:pPr algn="l">
              <a:buFont typeface="Arial" panose="020B0604020202020204" pitchFamily="34" charset="0"/>
              <a:buNone/>
            </a:pPr>
            <a:endParaRPr lang="es-ES" b="0" i="0">
              <a:solidFill>
                <a:srgbClr val="D4D4D4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- Para solventar esa fatiga, aparecen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como 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parcel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sin necesidad de un fichero de configuración ('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zero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configuration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'), y listo para funcionar sin más, '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out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of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the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box', ofreciendo un amplio abanico de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loaders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por defecto y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settings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preestablecidos para los escenarios más comunes. Si bien la premisa '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zero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config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' puede funcionar en proyectos pequeños, no es realista en proyectos a gran escala.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b="0" i="0">
              <a:solidFill>
                <a:srgbClr val="D4D4D4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- Muchos de estos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han crecido siguiendo el modelo de navaja suiza: abarcarlo todo (empaquetado de código, HTML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templating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optimización de imágenes, procesado de CSS,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etc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). Como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respueta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aparecen otros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como 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rollup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que se concentra en el manejo de código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javascript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y delegando el resto de funcionalidad a los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plugins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. Se suele decir que 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rollup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es un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de nueva generación, su propósito es ser equilibrado e intentar perfeccionar lo ya existente, aunque no siempre lo consigue.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No llega '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zero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config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' de 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parcel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pero ofrece un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setup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reducido en comparación a 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webpack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Cubre gran parte de la funcionalidad de 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webpack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mejorando tamaño de salida de los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gracias a optimizaciones refinadas, aunque en cuanto a rendimiento no añade mejoras.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- Y finalmente así llegamos al problema estrella, el que se ha llevado toda la atención recientemente: el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rendimiendo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. Lo trataremos en su propio apartado, pero antes veamos un resumen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730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BBE72-77CD-22DC-0213-9D218048C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CF81354-FDF2-A96F-F58E-55A7BF0734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361EE2B-FB51-8B1F-6183-9CA1B6879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El panorama de los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está relativamente maduro y es un nicho de mercado bastante copado. Es decir, hay una buena variedad de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bastante efectivos todos ellos a la hora de empaquetar y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productificar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nuestro código fuente en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front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. Por supuesto,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exiten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matices de uno a otro, y han evolucionado corrigiendo sus propios errores e inspirándose en sus competidores. Cada uno ha tratado de poner el foco en diferentes problemáticas que han ido surgiendo de manera natural, por ejemplo: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b="0" i="0">
              <a:solidFill>
                <a:srgbClr val="D4D4D4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-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Webpack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ha sido (y es) el rey de los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por su extensísima flexibilidad y variado ecosistema de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plugins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elección casi de facto en proyectos complejos. Sin embargo, esta potencia también implica una curva de aprendizaje más abrupta, fatiga por configuraciones tediosas, o tiempo elevado hasta puesta en producción.</a:t>
            </a:r>
          </a:p>
          <a:p>
            <a:pPr algn="l">
              <a:buFont typeface="Arial" panose="020B0604020202020204" pitchFamily="34" charset="0"/>
              <a:buNone/>
            </a:pPr>
            <a:endParaRPr lang="es-ES" b="0" i="0">
              <a:solidFill>
                <a:srgbClr val="D4D4D4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- Para solventar esa fatiga, aparecen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como 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parcel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sin necesidad de un fichero de configuración ('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zero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configuration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'), y listo para funcionar sin más, '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out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of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the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box', ofreciendo un amplio abanico de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loaders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por defecto y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settings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preestablecidos para los escenarios más comunes. Si bien la premisa '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zero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config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' puede funcionar en proyectos pequeños, no es realista en proyectos a gran escala.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b="0" i="0">
              <a:solidFill>
                <a:srgbClr val="D4D4D4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- Muchos de estos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han crecido siguiendo el modelo de navaja suiza: abarcarlo todo (empaquetado de código, HTML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templating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optimización de imágenes, procesado de CSS,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etc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). Como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respueta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aparecen otros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como 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rollup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que se concentra en el manejo de código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javascript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y delegando el resto de funcionalidad a los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plugins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. Se suele decir que 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rollup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es un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de nueva generación, su propósito es ser equilibrado e intentar perfeccionar lo ya existente, aunque no siempre lo consigue.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No llega '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zero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config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' de 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parcel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pero ofrece un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setup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reducido en comparación a 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webpack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Cubre gran parte de la funcionalidad de 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webpack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mejorando tamaño de salida de los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gracias a optimizaciones refinadas, aunque en cuanto a rendimiento no añade mejoras.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- Y finalmente así llegamos al problema estrella, el que se ha llevado toda la atención recientemente: el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rendimiendo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. Lo trataremos en su propio apartado, pero antes veamos un resumen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6045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67D0C-D879-1568-BE40-2068C5C93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F7A854F-5783-E74E-B601-66AAAA8E0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33CDB77-A55C-A85D-25E4-17D67D4FF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El panorama de los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está relativamente maduro y es un nicho de mercado bastante copado. Es decir, hay una buena variedad de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bastante efectivos todos ellos a la hora de empaquetar y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productificar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nuestro código fuente en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front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. Por supuesto,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exiten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matices de uno a otro, y han evolucionado corrigiendo sus propios errores e inspirándose en sus competidores. Cada uno ha tratado de poner el foco en diferentes problemáticas que han ido surgiendo de manera natural, por ejemplo: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b="0" i="0">
              <a:solidFill>
                <a:srgbClr val="D4D4D4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-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Webpack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ha sido (y es) el rey de los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por su extensísima flexibilidad y variado ecosistema de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plugins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elección casi de facto en proyectos complejos. Sin embargo, esta potencia también implica una curva de aprendizaje más abrupta, fatiga por configuraciones tediosas, o tiempo elevado hasta puesta en producción.</a:t>
            </a:r>
          </a:p>
          <a:p>
            <a:pPr algn="l">
              <a:buFont typeface="Arial" panose="020B0604020202020204" pitchFamily="34" charset="0"/>
              <a:buNone/>
            </a:pPr>
            <a:endParaRPr lang="es-ES" b="0" i="0">
              <a:solidFill>
                <a:srgbClr val="D4D4D4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- Para solventar esa fatiga, aparecen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como 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parcel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sin necesidad de un fichero de configuración ('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zero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configuration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'), y listo para funcionar sin más, '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out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of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the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box', ofreciendo un amplio abanico de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loaders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por defecto y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settings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preestablecidos para los escenarios más comunes. Si bien la premisa '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zero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config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' puede funcionar en proyectos pequeños, no es realista en proyectos a gran escala.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b="0" i="0">
              <a:solidFill>
                <a:srgbClr val="D4D4D4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- Muchos de estos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han crecido siguiendo el modelo de navaja suiza: abarcarlo todo (empaquetado de código, HTML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templating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optimización de imágenes, procesado de CSS,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etc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). Como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respueta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aparecen otros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como 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rollup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que se concentra en el manejo de código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javascript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y delegando el resto de funcionalidad a los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plugins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. Se suele decir que 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rollup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es un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de nueva generación, su propósito es ser equilibrado e intentar perfeccionar lo ya existente, aunque no siempre lo consigue.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No llega '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zero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config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' de 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parcel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pero ofrece un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setup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reducido en comparación a 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webpack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Cubre gran parte de la funcionalidad de 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webpack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mejorando tamaño de salida de los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gracias a optimizaciones refinadas, aunque en cuanto a rendimiento no añade mejoras.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- Y finalmente así llegamos al problema estrella, el que se ha llevado toda la atención recientemente: el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rendimiendo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. Lo trataremos en su propio apartado, pero antes veamos un resumen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0056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70A80-B9D2-29B8-79ED-94E91550C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93FB334-1B3C-0BEA-68D4-5D0467E2B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BB093B7-3811-949D-C9CE-EF98D0B040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El panorama de los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está relativamente maduro y es un nicho de mercado bastante copado. Es decir, hay una buena variedad de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bastante efectivos todos ellos a la hora de empaquetar y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productificar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nuestro código fuente en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front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. Por supuesto,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exiten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matices de uno a otro, y han evolucionado corrigiendo sus propios errores e inspirándose en sus competidores. Cada uno ha tratado de poner el foco en diferentes problemáticas que han ido surgiendo de manera natural, por ejemplo: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b="0" i="0">
              <a:solidFill>
                <a:srgbClr val="D4D4D4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-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Webpack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ha sido (y es) el rey de los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por su extensísima flexibilidad y variado ecosistema de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plugins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elección casi de facto en proyectos complejos. Sin embargo, esta potencia también implica una curva de aprendizaje más abrupta, fatiga por configuraciones tediosas, o tiempo elevado hasta puesta en producción.</a:t>
            </a:r>
          </a:p>
          <a:p>
            <a:pPr algn="l">
              <a:buFont typeface="Arial" panose="020B0604020202020204" pitchFamily="34" charset="0"/>
              <a:buNone/>
            </a:pPr>
            <a:endParaRPr lang="es-ES" b="0" i="0">
              <a:solidFill>
                <a:srgbClr val="D4D4D4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- Para solventar esa fatiga, aparecen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como 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parcel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sin necesidad de un fichero de configuración ('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zero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configuration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'), y listo para funcionar sin más, '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out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of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the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box', ofreciendo un amplio abanico de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loaders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por defecto y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settings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preestablecidos para los escenarios más comunes. Si bien la premisa '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zero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config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' puede funcionar en proyectos pequeños, no es realista en proyectos a gran escala.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b="0" i="0">
              <a:solidFill>
                <a:srgbClr val="D4D4D4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- Muchos de estos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han crecido siguiendo el modelo de navaja suiza: abarcarlo todo (empaquetado de código, HTML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templating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optimización de imágenes, procesado de CSS,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etc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). Como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respueta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aparecen otros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como 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rollup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que se concentra en el manejo de código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javascript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y delegando el resto de funcionalidad a los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plugins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. Se suele decir que 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rollup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es un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bundler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de nueva generación, su propósito es ser equilibrado e intentar perfeccionar lo ya existente, aunque no siempre lo consigue.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No llega '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zero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config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' de 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parcel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pero ofrece un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setup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reducido en comparación a 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webpack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Cubre gran parte de la funcionalidad de 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webpack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mejorando tamaño de salida de los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bundles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gracias a optimizaciones refinadas, aunque en cuanto a rendimiento no añade mejoras.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- Y finalmente así llegamos al problema estrella, el que se ha llevado toda la atención recientemente: el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rendimiendo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. Lo trataremos en su propio apartado, pero antes veamos un resumen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0781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En producción, sin embargo, se pone el foco en la optimización y vite aplica una estrategia tradicional de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bundling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sin recurrir a módulos nativos ESM (no empaquetados). ¿Por qué?</a:t>
            </a:r>
          </a:p>
          <a:p>
            <a:pPr algn="l"/>
            <a:br>
              <a:rPr lang="es-ES" b="0" i="0">
                <a:solidFill>
                  <a:srgbClr val="D4D4D4"/>
                </a:solidFill>
                <a:effectLst/>
                <a:latin typeface="-apple-system"/>
              </a:rPr>
            </a:b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Podríamos pensar, si es tan rápido usar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ESModules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y delegar en el navegador la orquestación y descarga de los módulos ¿por qué no usarlo en producción también? Hoy día la mayoría de </a:t>
            </a:r>
            <a:r>
              <a:rPr lang="es-ES" b="0" i="1">
                <a:solidFill>
                  <a:srgbClr val="D4D4D4"/>
                </a:solidFill>
                <a:effectLst/>
                <a:latin typeface="-apple-system"/>
              </a:rPr>
              <a:t>browsers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soportan módulos nativos, no debería haber problema ¿cierto?</a:t>
            </a:r>
            <a:br>
              <a:rPr lang="es-ES" b="0" i="0">
                <a:solidFill>
                  <a:srgbClr val="D4D4D4"/>
                </a:solidFill>
                <a:effectLst/>
                <a:latin typeface="-apple-system"/>
              </a:rPr>
            </a:b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Pensemos detenidamente. El paradigma en </a:t>
            </a:r>
            <a:r>
              <a:rPr lang="es-ES" b="1" i="0">
                <a:solidFill>
                  <a:srgbClr val="D4D4D4"/>
                </a:solidFill>
                <a:effectLst/>
                <a:latin typeface="-apple-system"/>
              </a:rPr>
              <a:t>desarrollo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es radicalmente distinto principalmente por un motivo: </a:t>
            </a:r>
            <a:r>
              <a:rPr lang="es-ES" b="1" i="0">
                <a:solidFill>
                  <a:srgbClr val="D4D4D4"/>
                </a:solidFill>
                <a:effectLst/>
                <a:latin typeface="-apple-system"/>
              </a:rPr>
              <a:t>servidor de desarrollo y navegador están en la misma máquina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. En este escenario, las transacciones son inmediatas y el coste de hacer muchísimas peticiones para descargarnos cientos de módulos es relativamente bajo. </a:t>
            </a:r>
          </a:p>
          <a:p>
            <a:pPr algn="l"/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En </a:t>
            </a:r>
            <a:r>
              <a:rPr lang="es-ES" b="1" i="0">
                <a:solidFill>
                  <a:srgbClr val="D4D4D4"/>
                </a:solidFill>
                <a:effectLst/>
                <a:latin typeface="-apple-system"/>
              </a:rPr>
              <a:t>producción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estamos sometidos al estado de la red, la calidad de nuestra conexión, saturación de tráfico, a todas las entidades y capas intermedias que pueda haber entre cliente y servidor (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ingress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load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balancer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api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gateway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etc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) … en definitiva, las peticiones tienen un retardo mucho más acusado. Sería ineficiente servir nuestro proyecto en cientos de módulos que causarían un gran número de peticiones, que además se agravarían debido a los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imports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anidados (efecto dominó</a:t>
            </a:r>
            <a:r>
              <a:rPr lang="es-ES" b="0" i="0" u="sng">
                <a:solidFill>
                  <a:srgbClr val="D4D4D4"/>
                </a:solidFill>
                <a:effectLst/>
                <a:latin typeface="-apple-system"/>
              </a:rPr>
              <a:t>).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</a:t>
            </a:r>
            <a:br>
              <a:rPr lang="es-ES" b="0" i="0">
                <a:solidFill>
                  <a:srgbClr val="D4D4D4"/>
                </a:solidFill>
                <a:effectLst/>
                <a:latin typeface="-apple-system"/>
              </a:rPr>
            </a:br>
            <a:endParaRPr lang="es-ES" b="0" i="0">
              <a:solidFill>
                <a:srgbClr val="D4D4D4"/>
              </a:solidFill>
              <a:effectLst/>
              <a:latin typeface="-apple-system"/>
            </a:endParaRPr>
          </a:p>
          <a:p>
            <a:pPr algn="l"/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Si bien esta estrategia nos beneficia en desarrollo donde prima la inmediatez del cambio o edición, en producción es más eficiente seguir usando un </a:t>
            </a:r>
            <a:r>
              <a:rPr lang="es-ES" b="0" i="1">
                <a:solidFill>
                  <a:srgbClr val="D4D4D4"/>
                </a:solidFill>
                <a:effectLst/>
                <a:latin typeface="-apple-system"/>
              </a:rPr>
              <a:t>bundler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tradicional con todas sus optimizaciones: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tree-shaking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lazy-loading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code</a:t>
            </a:r>
            <a:r>
              <a:rPr lang="es-ES" b="0" i="1">
                <a:solidFill>
                  <a:srgbClr val="D4D4D4"/>
                </a:solidFill>
                <a:effectLst/>
                <a:latin typeface="-apple-system"/>
              </a:rPr>
              <a:t> 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splitting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etc. De este modo, generamos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assets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estáticos muy optimizados que darán pie a pocas peticiones, mejorando el tiempo de carga y el rendimiento en general.</a:t>
            </a:r>
          </a:p>
          <a:p>
            <a:pPr algn="l"/>
            <a:endParaRPr lang="es-ES" b="0" i="0">
              <a:solidFill>
                <a:srgbClr val="D4D4D4"/>
              </a:solidFill>
              <a:effectLst/>
              <a:latin typeface="-apple-system"/>
            </a:endParaRPr>
          </a:p>
          <a:p>
            <a:pPr algn="l"/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Para el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bundling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en producción, vite hace uso de </a:t>
            </a:r>
            <a:r>
              <a:rPr lang="es-ES" b="1" i="0" err="1">
                <a:solidFill>
                  <a:srgbClr val="D4D4D4"/>
                </a:solidFill>
                <a:effectLst/>
                <a:latin typeface="-apple-system"/>
              </a:rPr>
              <a:t>rollup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aunque no descarta en un futuro la posibilidad de emplear también </a:t>
            </a:r>
            <a:r>
              <a:rPr lang="es-ES" b="1" i="0" err="1">
                <a:solidFill>
                  <a:srgbClr val="D4D4D4"/>
                </a:solidFill>
                <a:effectLst/>
                <a:latin typeface="-apple-system"/>
              </a:rPr>
              <a:t>esbuild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para este cometido, o, como ya puede probarse, </a:t>
            </a:r>
            <a:r>
              <a:rPr lang="es-ES" b="1" i="0" err="1">
                <a:solidFill>
                  <a:srgbClr val="D4D4D4"/>
                </a:solidFill>
                <a:effectLst/>
                <a:latin typeface="-apple-system"/>
              </a:rPr>
              <a:t>rolldown</a:t>
            </a:r>
            <a:r>
              <a:rPr lang="es-ES" b="1" i="0">
                <a:solidFill>
                  <a:srgbClr val="D4D4D4"/>
                </a:solidFill>
                <a:effectLst/>
                <a:latin typeface="-apple-system"/>
              </a:rPr>
              <a:t> (reimplementación de </a:t>
            </a:r>
            <a:r>
              <a:rPr lang="es-ES" b="1" i="0" err="1">
                <a:solidFill>
                  <a:srgbClr val="D4D4D4"/>
                </a:solidFill>
                <a:effectLst/>
                <a:latin typeface="-apple-system"/>
              </a:rPr>
              <a:t>rollup</a:t>
            </a:r>
            <a:r>
              <a:rPr lang="es-ES" b="1" i="0">
                <a:solidFill>
                  <a:srgbClr val="D4D4D4"/>
                </a:solidFill>
                <a:effectLst/>
                <a:latin typeface="-apple-system"/>
              </a:rPr>
              <a:t> con </a:t>
            </a:r>
            <a:r>
              <a:rPr lang="es-ES" b="1" i="0" err="1">
                <a:solidFill>
                  <a:srgbClr val="D4D4D4"/>
                </a:solidFill>
                <a:effectLst/>
                <a:latin typeface="-apple-system"/>
              </a:rPr>
              <a:t>Rust</a:t>
            </a:r>
            <a:r>
              <a:rPr lang="es-ES" b="1" i="0" u="sng">
                <a:solidFill>
                  <a:srgbClr val="D4D4D4"/>
                </a:solidFill>
                <a:effectLst/>
                <a:latin typeface="-apple-system"/>
              </a:rPr>
              <a:t>)</a:t>
            </a:r>
            <a:r>
              <a:rPr lang="es-ES" b="0" i="0" u="sng">
                <a:solidFill>
                  <a:srgbClr val="D4D4D4"/>
                </a:solidFill>
                <a:effectLst/>
                <a:latin typeface="-apple-system"/>
              </a:rPr>
              <a:t>.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 ¿Por qué no utilizar ya 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esbuild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? A pesar del asombroso rendimiento de 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esbuild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y de su buen funcionamiento para el empaquetado de librerías, todavía no ofrece una optimización 100% madura para el 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bundling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 de aplicaciones (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code</a:t>
            </a:r>
            <a:r>
              <a:rPr lang="es-ES" b="0" i="1">
                <a:solidFill>
                  <a:srgbClr val="D4D4D4"/>
                </a:solidFill>
                <a:effectLst/>
                <a:latin typeface="-apple-system"/>
              </a:rPr>
              <a:t> </a:t>
            </a:r>
            <a:r>
              <a:rPr lang="es-ES" b="0" i="1" err="1">
                <a:solidFill>
                  <a:srgbClr val="D4D4D4"/>
                </a:solidFill>
                <a:effectLst/>
                <a:latin typeface="-apple-system"/>
              </a:rPr>
              <a:t>splitting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, manejo de CSS, </a:t>
            </a:r>
            <a:r>
              <a:rPr lang="es-ES" b="0" i="0" err="1">
                <a:solidFill>
                  <a:srgbClr val="D4D4D4"/>
                </a:solidFill>
                <a:effectLst/>
                <a:latin typeface="-apple-system"/>
              </a:rPr>
              <a:t>etc</a:t>
            </a:r>
            <a:r>
              <a:rPr lang="es-ES" b="0" i="0">
                <a:solidFill>
                  <a:srgbClr val="D4D4D4"/>
                </a:solidFill>
                <a:effectLst/>
                <a:latin typeface="-apple-system"/>
              </a:rPr>
              <a:t>).</a:t>
            </a:r>
          </a:p>
          <a:p>
            <a:endParaRPr lang="es-ES" u="sng"/>
          </a:p>
        </p:txBody>
      </p:sp>
    </p:spTree>
    <p:extLst>
      <p:ext uri="{BB962C8B-B14F-4D97-AF65-F5344CB8AC3E}">
        <p14:creationId xmlns:p14="http://schemas.microsoft.com/office/powerpoint/2010/main" val="2763612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495300" y="2847975"/>
            <a:ext cx="7772400" cy="933450"/>
          </a:xfrm>
          <a:prstGeom prst="rect">
            <a:avLst/>
          </a:prstGeom>
        </p:spPr>
        <p:txBody>
          <a:bodyPr/>
          <a:lstStyle>
            <a:lvl1pPr>
              <a:defRPr sz="7200" spc="-300"/>
            </a:lvl1pPr>
          </a:lstStyle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533400" y="3657600"/>
            <a:ext cx="8013700" cy="4953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solidFill>
                  <a:srgbClr val="808080"/>
                </a:solidFill>
                <a:latin typeface="Neo Sans Std Light"/>
                <a:ea typeface="Neo Sans Std Light"/>
                <a:cs typeface="Neo Sans Std Light"/>
                <a:sym typeface="Neo Sans Std Light"/>
              </a:defRPr>
            </a:lvl1pPr>
            <a:lvl2pPr>
              <a:spcBef>
                <a:spcPts val="600"/>
              </a:spcBef>
              <a:defRPr sz="2800">
                <a:solidFill>
                  <a:srgbClr val="808080"/>
                </a:solidFill>
                <a:latin typeface="Neo Sans Std Light"/>
                <a:ea typeface="Neo Sans Std Light"/>
                <a:cs typeface="Neo Sans Std Light"/>
                <a:sym typeface="Neo Sans Std Light"/>
              </a:defRPr>
            </a:lvl2pPr>
            <a:lvl3pPr>
              <a:spcBef>
                <a:spcPts val="600"/>
              </a:spcBef>
              <a:defRPr sz="2800">
                <a:solidFill>
                  <a:srgbClr val="808080"/>
                </a:solidFill>
                <a:latin typeface="Neo Sans Std Light"/>
                <a:ea typeface="Neo Sans Std Light"/>
                <a:cs typeface="Neo Sans Std Light"/>
                <a:sym typeface="Neo Sans Std Light"/>
              </a:defRPr>
            </a:lvl3pPr>
            <a:lvl4pPr>
              <a:spcBef>
                <a:spcPts val="600"/>
              </a:spcBef>
              <a:defRPr sz="2800">
                <a:solidFill>
                  <a:srgbClr val="808080"/>
                </a:solidFill>
                <a:latin typeface="Neo Sans Std Light"/>
                <a:ea typeface="Neo Sans Std Light"/>
                <a:cs typeface="Neo Sans Std Light"/>
                <a:sym typeface="Neo Sans Std Light"/>
              </a:defRPr>
            </a:lvl4pPr>
            <a:lvl5pPr>
              <a:spcBef>
                <a:spcPts val="600"/>
              </a:spcBef>
              <a:defRPr sz="2800">
                <a:solidFill>
                  <a:srgbClr val="808080"/>
                </a:solidFill>
                <a:latin typeface="Neo Sans Std Light"/>
                <a:ea typeface="Neo Sans Std Light"/>
                <a:cs typeface="Neo Sans Std Light"/>
                <a:sym typeface="Neo Sans Std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93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457200" y="2175803"/>
            <a:ext cx="8229600" cy="2156675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o del título"/>
          <p:cNvSpPr txBox="1">
            <a:spLocks noGrp="1"/>
          </p:cNvSpPr>
          <p:nvPr>
            <p:ph type="title"/>
          </p:nvPr>
        </p:nvSpPr>
        <p:spPr>
          <a:xfrm>
            <a:off x="6629400" y="205978"/>
            <a:ext cx="2057400" cy="4388646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02" name="Nivel de texto 1…"/>
          <p:cNvSpPr txBox="1">
            <a:spLocks noGrp="1"/>
          </p:cNvSpPr>
          <p:nvPr>
            <p:ph type="body" idx="1"/>
          </p:nvPr>
        </p:nvSpPr>
        <p:spPr>
          <a:xfrm>
            <a:off x="457200" y="205978"/>
            <a:ext cx="6019800" cy="4388646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21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457200" y="2175803"/>
            <a:ext cx="8229600" cy="2156675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el título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>
              <a:defRPr sz="4000" b="1" cap="all"/>
            </a:lvl1pPr>
          </a:lstStyle>
          <a:p>
            <a:r>
              <a:t>Texto del título</a:t>
            </a:r>
          </a:p>
        </p:txBody>
      </p:sp>
      <p:sp>
        <p:nvSpPr>
          <p:cNvPr id="3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/>
          <a:lstStyle>
            <a:lvl1pPr>
              <a:spcBef>
                <a:spcPts val="400"/>
              </a:spcBef>
              <a:defRPr sz="2000">
                <a:solidFill>
                  <a:srgbClr val="888888"/>
                </a:solidFill>
              </a:defRPr>
            </a:lvl1pPr>
            <a:lvl2pPr>
              <a:spcBef>
                <a:spcPts val="400"/>
              </a:spcBef>
              <a:defRPr sz="2000">
                <a:solidFill>
                  <a:srgbClr val="888888"/>
                </a:solidFill>
              </a:defRPr>
            </a:lvl2pPr>
            <a:lvl3pPr>
              <a:spcBef>
                <a:spcPts val="400"/>
              </a:spcBef>
              <a:defRPr sz="2000">
                <a:solidFill>
                  <a:srgbClr val="888888"/>
                </a:solidFill>
              </a:defRPr>
            </a:lvl3pPr>
            <a:lvl4pPr>
              <a:spcBef>
                <a:spcPts val="400"/>
              </a:spcBef>
              <a:defRPr sz="2000">
                <a:solidFill>
                  <a:srgbClr val="888888"/>
                </a:solidFill>
              </a:defRPr>
            </a:lvl4pPr>
            <a:lvl5pPr>
              <a:spcBef>
                <a:spcPts val="400"/>
              </a:spcBef>
              <a:defRPr sz="2000">
                <a:solidFill>
                  <a:srgbClr val="888888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9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>
              <a:spcBef>
                <a:spcPts val="600"/>
              </a:spcBef>
              <a:defRPr sz="2800"/>
            </a:lvl2pPr>
            <a:lvl3pPr>
              <a:spcBef>
                <a:spcPts val="600"/>
              </a:spcBef>
              <a:defRPr sz="2800"/>
            </a:lvl3pPr>
            <a:lvl4pPr>
              <a:spcBef>
                <a:spcPts val="600"/>
              </a:spcBef>
              <a:defRPr sz="2800"/>
            </a:lvl4pPr>
            <a:lvl5pPr>
              <a:spcBef>
                <a:spcPts val="600"/>
              </a:spcBef>
              <a:defRPr sz="28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8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>
              <a:spcBef>
                <a:spcPts val="500"/>
              </a:spcBef>
              <a:defRPr sz="2400" b="1"/>
            </a:lvl1pPr>
            <a:lvl2pPr>
              <a:spcBef>
                <a:spcPts val="500"/>
              </a:spcBef>
              <a:defRPr sz="2400" b="1"/>
            </a:lvl2pPr>
            <a:lvl3pPr>
              <a:spcBef>
                <a:spcPts val="500"/>
              </a:spcBef>
              <a:defRPr sz="2400" b="1"/>
            </a:lvl3pPr>
            <a:lvl4pPr>
              <a:spcBef>
                <a:spcPts val="500"/>
              </a:spcBef>
              <a:defRPr sz="2400" b="1"/>
            </a:lvl4pPr>
            <a:lvl5pPr>
              <a:spcBef>
                <a:spcPts val="500"/>
              </a:spcBef>
              <a:defRPr sz="2400"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151334"/>
            <a:ext cx="4041776" cy="479823"/>
          </a:xfrm>
          <a:prstGeom prst="rect">
            <a:avLst/>
          </a:prstGeom>
        </p:spPr>
        <p:txBody>
          <a:bodyPr anchor="b"/>
          <a:lstStyle/>
          <a:p>
            <a:pPr>
              <a:spcBef>
                <a:spcPts val="500"/>
              </a:spcBef>
              <a:defRPr sz="2400" b="1"/>
            </a:pPr>
            <a:endParaRPr/>
          </a:p>
        </p:txBody>
      </p:sp>
      <p:sp>
        <p:nvSpPr>
          <p:cNvPr id="5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el título"/>
          <p:cNvSpPr txBox="1">
            <a:spLocks noGrp="1"/>
          </p:cNvSpPr>
          <p:nvPr>
            <p:ph type="title"/>
          </p:nvPr>
        </p:nvSpPr>
        <p:spPr>
          <a:xfrm>
            <a:off x="457201" y="204786"/>
            <a:ext cx="3008314" cy="871539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r>
              <a:t>Texto del título</a:t>
            </a:r>
          </a:p>
        </p:txBody>
      </p:sp>
      <p:sp>
        <p:nvSpPr>
          <p:cNvPr id="73" name="Nivel de texto 1…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6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0" y="1076326"/>
            <a:ext cx="3008315" cy="3518297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00"/>
              </a:spcBef>
              <a:defRPr sz="1400"/>
            </a:pPr>
            <a:endParaRPr/>
          </a:p>
        </p:txBody>
      </p:sp>
      <p:sp>
        <p:nvSpPr>
          <p:cNvPr id="7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el título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1" cy="425054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r>
              <a:t>Texto del título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025503"/>
            <a:ext cx="5486401" cy="603648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/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spcBef>
                <a:spcPts val="300"/>
              </a:spcBef>
              <a:defRPr sz="1400"/>
            </a:lvl4pPr>
            <a:lvl5pPr>
              <a:spcBef>
                <a:spcPts val="300"/>
              </a:spcBef>
              <a:defRPr sz="14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457200" y="106322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553200" y="4767262"/>
            <a:ext cx="343903" cy="358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 Medium"/>
          <a:ea typeface="Neo Sans Std Medium"/>
          <a:cs typeface="Neo Sans Std Medium"/>
          <a:sym typeface="Neo Sans Std Medium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 Medium"/>
          <a:ea typeface="Neo Sans Std Medium"/>
          <a:cs typeface="Neo Sans Std Medium"/>
          <a:sym typeface="Neo Sans Std Medium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 Medium"/>
          <a:ea typeface="Neo Sans Std Medium"/>
          <a:cs typeface="Neo Sans Std Medium"/>
          <a:sym typeface="Neo Sans Std Medium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 Medium"/>
          <a:ea typeface="Neo Sans Std Medium"/>
          <a:cs typeface="Neo Sans Std Medium"/>
          <a:sym typeface="Neo Sans Std Medium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 Medium"/>
          <a:ea typeface="Neo Sans Std Medium"/>
          <a:cs typeface="Neo Sans Std Medium"/>
          <a:sym typeface="Neo Sans Std Medium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 Medium"/>
          <a:ea typeface="Neo Sans Std Medium"/>
          <a:cs typeface="Neo Sans Std Medium"/>
          <a:sym typeface="Neo Sans Std Medium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 Medium"/>
          <a:ea typeface="Neo Sans Std Medium"/>
          <a:cs typeface="Neo Sans Std Medium"/>
          <a:sym typeface="Neo Sans Std Medium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 Medium"/>
          <a:ea typeface="Neo Sans Std Medium"/>
          <a:cs typeface="Neo Sans Std Medium"/>
          <a:sym typeface="Neo Sans Std Medium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 Medium"/>
          <a:ea typeface="Neo Sans Std Medium"/>
          <a:cs typeface="Neo Sans Std Medium"/>
          <a:sym typeface="Neo Sans Std Medium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"/>
          <a:ea typeface="Neo Sans Std"/>
          <a:cs typeface="Neo Sans Std"/>
          <a:sym typeface="Neo Sans Std"/>
        </a:defRPr>
      </a:lvl1pPr>
      <a:lvl2pPr marL="0" marR="0" indent="4572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"/>
          <a:ea typeface="Neo Sans Std"/>
          <a:cs typeface="Neo Sans Std"/>
          <a:sym typeface="Neo Sans Std"/>
        </a:defRPr>
      </a:lvl2pPr>
      <a:lvl3pPr marL="0" marR="0" indent="914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"/>
          <a:ea typeface="Neo Sans Std"/>
          <a:cs typeface="Neo Sans Std"/>
          <a:sym typeface="Neo Sans Std"/>
        </a:defRPr>
      </a:lvl3pPr>
      <a:lvl4pPr marL="0" marR="0" indent="13716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"/>
          <a:ea typeface="Neo Sans Std"/>
          <a:cs typeface="Neo Sans Std"/>
          <a:sym typeface="Neo Sans Std"/>
        </a:defRPr>
      </a:lvl4pPr>
      <a:lvl5pPr marL="0" marR="0" indent="1828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"/>
          <a:ea typeface="Neo Sans Std"/>
          <a:cs typeface="Neo Sans Std"/>
          <a:sym typeface="Neo Sans Std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"/>
          <a:ea typeface="Neo Sans Std"/>
          <a:cs typeface="Neo Sans Std"/>
          <a:sym typeface="Neo Sans Std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"/>
          <a:ea typeface="Neo Sans Std"/>
          <a:cs typeface="Neo Sans Std"/>
          <a:sym typeface="Neo Sans Std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"/>
          <a:ea typeface="Neo Sans Std"/>
          <a:cs typeface="Neo Sans Std"/>
          <a:sym typeface="Neo Sans Std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"/>
          <a:ea typeface="Neo Sans Std"/>
          <a:cs typeface="Neo Sans Std"/>
          <a:sym typeface="Neo Sans Std"/>
        </a:defRPr>
      </a:lvl9pPr>
    </p:bodyStyle>
    <p:other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3.material.io/styles/motion/overview/how-it-work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asings.net/" TargetMode="External"/><Relationship Id="rId4" Type="http://schemas.openxmlformats.org/officeDocument/2006/relationships/hyperlink" Target="https://cubic-bezier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ángulo 3"/>
          <p:cNvSpPr/>
          <p:nvPr/>
        </p:nvSpPr>
        <p:spPr>
          <a:xfrm>
            <a:off x="0" y="3443907"/>
            <a:ext cx="9144000" cy="1699593"/>
          </a:xfrm>
          <a:prstGeom prst="rect">
            <a:avLst/>
          </a:prstGeom>
          <a:solidFill>
            <a:srgbClr val="D8D8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itle 1"/>
          <p:cNvSpPr txBox="1"/>
          <p:nvPr/>
        </p:nvSpPr>
        <p:spPr>
          <a:xfrm>
            <a:off x="572754" y="2270924"/>
            <a:ext cx="8320421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spAutoFit/>
          </a:bodyPr>
          <a:lstStyle>
            <a:lvl1pPr>
              <a:tabLst>
                <a:tab pos="88900" algn="l"/>
              </a:tabLst>
              <a:defRPr sz="7200" spc="-300">
                <a:solidFill>
                  <a:srgbClr val="24241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rPr lang="es-ES"/>
              <a:t>CSS </a:t>
            </a:r>
            <a:r>
              <a:rPr lang="es-ES" err="1"/>
              <a:t>Animations</a:t>
            </a:r>
          </a:p>
        </p:txBody>
      </p:sp>
      <p:sp>
        <p:nvSpPr>
          <p:cNvPr id="137" name="Title 1"/>
          <p:cNvSpPr txBox="1"/>
          <p:nvPr/>
        </p:nvSpPr>
        <p:spPr>
          <a:xfrm>
            <a:off x="607926" y="3442251"/>
            <a:ext cx="8285248" cy="7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>
              <a:defRPr sz="3900" spc="-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Introducción</a:t>
            </a:r>
          </a:p>
        </p:txBody>
      </p:sp>
      <p:pic>
        <p:nvPicPr>
          <p:cNvPr id="138" name="Gráfico 9" descr="Gráfico 9"/>
          <p:cNvPicPr>
            <a:picLocks noChangeAspect="1"/>
          </p:cNvPicPr>
          <p:nvPr/>
        </p:nvPicPr>
        <p:blipFill>
          <a:blip r:embed="rId2"/>
          <a:srcRect l="50688" r="13872" b="52337"/>
          <a:stretch>
            <a:fillRect/>
          </a:stretch>
        </p:blipFill>
        <p:spPr>
          <a:xfrm rot="16200000">
            <a:off x="7494248" y="3493747"/>
            <a:ext cx="1701969" cy="1597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>
            <a:spLocks noGrp="1"/>
          </p:cNvSpPr>
          <p:nvPr>
            <p:ph type="title"/>
          </p:nvPr>
        </p:nvSpPr>
        <p:spPr>
          <a:xfrm>
            <a:off x="593784" y="181683"/>
            <a:ext cx="8655230" cy="5626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4000" spc="-300">
                <a:solidFill>
                  <a:srgbClr val="24241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rPr lang="es-ES" sz="2800" err="1"/>
              <a:t>Microinteracciones</a:t>
            </a:r>
            <a:r>
              <a:rPr lang="es-ES" sz="2800"/>
              <a:t>: comunicar con movimiento</a:t>
            </a:r>
            <a:endParaRPr lang="en-US" sz="2800"/>
          </a:p>
        </p:txBody>
      </p:sp>
      <p:sp>
        <p:nvSpPr>
          <p:cNvPr id="113" name="Rectángulo 17"/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TextBox 3">
            <a:extLst>
              <a:ext uri="{FF2B5EF4-FFF2-40B4-BE49-F238E27FC236}">
                <a16:creationId xmlns:a16="http://schemas.microsoft.com/office/drawing/2014/main" id="{BBBDCE7F-64E9-C16C-6DF2-DB3FC9406B4F}"/>
              </a:ext>
            </a:extLst>
          </p:cNvPr>
          <p:cNvSpPr txBox="1"/>
          <p:nvPr/>
        </p:nvSpPr>
        <p:spPr>
          <a:xfrm>
            <a:off x="598816" y="804677"/>
            <a:ext cx="3279508" cy="1894301"/>
          </a:xfrm>
          <a:prstGeom prst="rect">
            <a:avLst/>
          </a:prstGeom>
          <a:noFill/>
          <a:ln w="12700">
            <a:noFill/>
          </a:ln>
        </p:spPr>
        <p:txBody>
          <a:bodyPr wrap="square" lIns="72000" tIns="45720" rIns="72000" bIns="45720" rtlCol="0" anchor="t" anchorCtr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171450" indent="-171450">
              <a:lnSpc>
                <a:spcPct val="150000"/>
              </a:lnSpc>
              <a:buBlip>
                <a:blip r:embed="rId3"/>
              </a:buBlip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indent="0">
              <a:lnSpc>
                <a:spcPct val="200000"/>
              </a:lnSpc>
              <a:buNone/>
            </a:pPr>
            <a:r>
              <a:rPr lang="es-ES" b="1">
                <a:latin typeface="Open Sans"/>
                <a:ea typeface="Open Sans"/>
                <a:cs typeface="Open Sans"/>
              </a:rPr>
              <a:t>⭐ Comunican cambios de estado</a:t>
            </a:r>
            <a:r>
              <a:rPr lang="es-ES">
                <a:latin typeface="Open Sans"/>
                <a:ea typeface="Open Sans"/>
                <a:cs typeface="Open Sans"/>
              </a:rPr>
              <a:t>.</a:t>
            </a:r>
            <a:endParaRPr lang="en-US"/>
          </a:p>
          <a:p>
            <a:pPr marL="0" indent="0">
              <a:lnSpc>
                <a:spcPct val="200000"/>
              </a:lnSpc>
              <a:buNone/>
            </a:pPr>
            <a:r>
              <a:rPr lang="es-ES" b="1">
                <a:latin typeface="Open Sans"/>
                <a:ea typeface="Open Sans"/>
                <a:cs typeface="Open Sans"/>
              </a:rPr>
              <a:t>⭐ Dan </a:t>
            </a:r>
            <a:r>
              <a:rPr lang="es-ES" b="1" err="1">
                <a:latin typeface="Open Sans"/>
                <a:ea typeface="Open Sans"/>
                <a:cs typeface="Open Sans"/>
              </a:rPr>
              <a:t>feedback</a:t>
            </a:r>
            <a:r>
              <a:rPr lang="es-ES" b="1">
                <a:latin typeface="Open Sans"/>
                <a:ea typeface="Open Sans"/>
                <a:cs typeface="Open Sans"/>
              </a:rPr>
              <a:t> inmediato</a:t>
            </a:r>
            <a:r>
              <a:rPr lang="es-ES">
                <a:latin typeface="Open Sans"/>
                <a:ea typeface="Open Sans"/>
                <a:cs typeface="Open Sans"/>
              </a:rPr>
              <a:t>.</a:t>
            </a:r>
            <a:endParaRPr lang="es-ES"/>
          </a:p>
          <a:p>
            <a:pPr marL="0" indent="0">
              <a:lnSpc>
                <a:spcPct val="200000"/>
              </a:lnSpc>
              <a:buNone/>
            </a:pPr>
            <a:r>
              <a:rPr lang="es-ES" b="1">
                <a:latin typeface="Open Sans"/>
                <a:ea typeface="Open Sans"/>
                <a:cs typeface="Open Sans"/>
              </a:rPr>
              <a:t>⭐ Refuerzan jerarquía y continuidad</a:t>
            </a:r>
            <a:r>
              <a:rPr lang="es-ES">
                <a:latin typeface="Open Sans"/>
                <a:ea typeface="Open Sans"/>
                <a:cs typeface="Open Sans"/>
              </a:rPr>
              <a:t>.</a:t>
            </a:r>
            <a:endParaRPr lang="es-ES"/>
          </a:p>
          <a:p>
            <a:pPr marL="0" indent="0">
              <a:lnSpc>
                <a:spcPct val="200000"/>
              </a:lnSpc>
              <a:buNone/>
            </a:pPr>
            <a:r>
              <a:rPr lang="es-ES" b="1">
                <a:latin typeface="Open Sans"/>
                <a:ea typeface="Open Sans"/>
                <a:cs typeface="Open Sans"/>
              </a:rPr>
              <a:t>⭐ Mejoran la fluidez percibida</a:t>
            </a:r>
            <a:r>
              <a:rPr lang="es-ES">
                <a:latin typeface="Open Sans"/>
                <a:ea typeface="Open Sans"/>
                <a:cs typeface="Open Sans"/>
              </a:rPr>
              <a:t>.</a:t>
            </a:r>
            <a:endParaRPr lang="es-ES"/>
          </a:p>
          <a:p>
            <a:pPr marL="0" indent="0">
              <a:lnSpc>
                <a:spcPct val="200000"/>
              </a:lnSpc>
              <a:buNone/>
            </a:pPr>
            <a:r>
              <a:rPr lang="es-ES" b="1">
                <a:latin typeface="Open Sans"/>
                <a:ea typeface="Open Sans"/>
                <a:cs typeface="Open Sans"/>
              </a:rPr>
              <a:t>⭐ Previenen errores y guían al usuario</a:t>
            </a:r>
            <a:r>
              <a:rPr lang="es-ES">
                <a:latin typeface="Open Sans"/>
                <a:ea typeface="Open Sans"/>
                <a:cs typeface="Open Sans"/>
              </a:rPr>
              <a:t>.</a:t>
            </a:r>
            <a:endParaRPr lang="es-ES"/>
          </a:p>
          <a:p>
            <a:pPr marL="0" indent="0">
              <a:lnSpc>
                <a:spcPct val="200000"/>
              </a:lnSpc>
              <a:buNone/>
            </a:pPr>
            <a:r>
              <a:rPr lang="es-ES" b="1">
                <a:latin typeface="Open Sans"/>
                <a:ea typeface="Open Sans"/>
                <a:cs typeface="Open Sans"/>
              </a:rPr>
              <a:t>⭐ Refuerzan marca y experiencia memorable.</a:t>
            </a:r>
            <a:endParaRPr lang="es-ES"/>
          </a:p>
        </p:txBody>
      </p:sp>
      <p:pic>
        <p:nvPicPr>
          <p:cNvPr id="2" name="Picture 1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80549F54-0E9E-8C49-42EF-7D08D539B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74" y="2830827"/>
            <a:ext cx="1973293" cy="1477275"/>
          </a:xfrm>
          <a:prstGeom prst="rect">
            <a:avLst/>
          </a:prstGeom>
        </p:spPr>
      </p:pic>
      <p:pic>
        <p:nvPicPr>
          <p:cNvPr id="8" name="Picture 7" descr="A black button with white text and arrow&#10;&#10;AI-generated content may be incorrect.">
            <a:extLst>
              <a:ext uri="{FF2B5EF4-FFF2-40B4-BE49-F238E27FC236}">
                <a16:creationId xmlns:a16="http://schemas.microsoft.com/office/drawing/2014/main" id="{806AF561-FBC3-AAFB-DD4F-A82E04059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4302" y="2836997"/>
            <a:ext cx="1983897" cy="14666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E6FAC5-93E1-BC13-E8AC-1F08E7E7D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5217" y="2819374"/>
            <a:ext cx="2476500" cy="148266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878927E-4BD4-C625-7517-E6B466AF9964}"/>
              </a:ext>
            </a:extLst>
          </p:cNvPr>
          <p:cNvSpPr txBox="1">
            <a:spLocks/>
          </p:cNvSpPr>
          <p:nvPr/>
        </p:nvSpPr>
        <p:spPr>
          <a:xfrm>
            <a:off x="595221" y="4305508"/>
            <a:ext cx="8655230" cy="562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-300" baseline="0">
                <a:ln>
                  <a:noFill/>
                </a:ln>
                <a:solidFill>
                  <a:srgbClr val="242415"/>
                </a:solidFill>
                <a:uFillTx/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9pPr>
          </a:lstStyle>
          <a:p>
            <a:r>
              <a:rPr lang="es-ES" sz="1800" i="1" spc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  <a:sym typeface="Calibri"/>
              </a:rPr>
              <a:t>“Si algo cambia en la interfaz, el usuario debe poder verlo, no adivinarlo.”</a:t>
            </a:r>
            <a:endParaRPr lang="en-US" sz="1800" i="1" spc="0">
              <a:solidFill>
                <a:schemeClr val="tx1">
                  <a:lumMod val="85000"/>
                  <a:lumOff val="15000"/>
                </a:schemeClr>
              </a:solidFill>
              <a:latin typeface="Open Sans"/>
              <a:ea typeface="Open Sans"/>
              <a:cs typeface="Open Sans"/>
              <a:sym typeface="Calibri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F3A94D01-2024-B83E-F3D7-25081C81B906}"/>
              </a:ext>
            </a:extLst>
          </p:cNvPr>
          <p:cNvSpPr txBox="1"/>
          <p:nvPr/>
        </p:nvSpPr>
        <p:spPr>
          <a:xfrm>
            <a:off x="4772806" y="794472"/>
            <a:ext cx="3279508" cy="2202911"/>
          </a:xfrm>
          <a:prstGeom prst="rect">
            <a:avLst/>
          </a:prstGeom>
          <a:noFill/>
          <a:ln w="12700">
            <a:noFill/>
          </a:ln>
        </p:spPr>
        <p:txBody>
          <a:bodyPr wrap="square" lIns="72000" tIns="45720" rIns="72000" bIns="45720" rtlCol="0" anchor="t" anchorCtr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171450" indent="-171450">
              <a:lnSpc>
                <a:spcPct val="150000"/>
              </a:lnSpc>
              <a:buBlip>
                <a:blip r:embed="rId3"/>
              </a:buBlip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indent="0">
              <a:lnSpc>
                <a:spcPct val="200000"/>
              </a:lnSpc>
              <a:buNone/>
            </a:pPr>
            <a:r>
              <a:rPr lang="es-ES">
                <a:latin typeface="Open Sans"/>
                <a:ea typeface="Open Sans"/>
                <a:cs typeface="Open Sans"/>
              </a:rPr>
              <a:t>🚫</a:t>
            </a:r>
            <a:r>
              <a:rPr lang="es-ES" b="1">
                <a:latin typeface="Open Sans"/>
                <a:ea typeface="Open Sans"/>
                <a:cs typeface="Open Sans"/>
              </a:rPr>
              <a:t> No son decoración.</a:t>
            </a:r>
            <a:endParaRPr lang="en-US" b="1">
              <a:latin typeface="Open Sans"/>
              <a:ea typeface="Open Sans"/>
              <a:cs typeface="Open Sans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s-ES">
                <a:latin typeface="Open Sans"/>
                <a:ea typeface="Open Sans"/>
                <a:cs typeface="Open Sans"/>
              </a:rPr>
              <a:t>🚫 </a:t>
            </a:r>
            <a:r>
              <a:rPr lang="es-ES" b="1">
                <a:latin typeface="Open Sans"/>
                <a:ea typeface="Open Sans"/>
                <a:cs typeface="Open Sans"/>
              </a:rPr>
              <a:t>No son distracciones.</a:t>
            </a:r>
            <a:endParaRPr lang="es-ES"/>
          </a:p>
          <a:p>
            <a:pPr marL="0" indent="0">
              <a:lnSpc>
                <a:spcPct val="200000"/>
              </a:lnSpc>
              <a:buNone/>
            </a:pPr>
            <a:r>
              <a:rPr lang="es-ES">
                <a:latin typeface="Open Sans"/>
                <a:ea typeface="Open Sans"/>
                <a:cs typeface="Open Sans"/>
              </a:rPr>
              <a:t>🚫 </a:t>
            </a:r>
            <a:r>
              <a:rPr lang="es-ES" b="1">
                <a:latin typeface="Open Sans"/>
                <a:ea typeface="Open Sans"/>
                <a:cs typeface="Open Sans"/>
              </a:rPr>
              <a:t>No son aleatorias.</a:t>
            </a:r>
            <a:endParaRPr lang="es-ES"/>
          </a:p>
          <a:p>
            <a:pPr marL="0" indent="0">
              <a:lnSpc>
                <a:spcPct val="200000"/>
              </a:lnSpc>
              <a:buNone/>
            </a:pPr>
            <a:r>
              <a:rPr lang="es-ES">
                <a:latin typeface="Open Sans"/>
                <a:ea typeface="Open Sans"/>
                <a:cs typeface="Open Sans"/>
              </a:rPr>
              <a:t>🚫 </a:t>
            </a:r>
            <a:r>
              <a:rPr lang="es-ES" b="1">
                <a:latin typeface="Open Sans"/>
                <a:ea typeface="Open Sans"/>
                <a:cs typeface="Open Sans"/>
              </a:rPr>
              <a:t>No reemplazan la claridad.</a:t>
            </a:r>
            <a:endParaRPr lang="es-ES"/>
          </a:p>
          <a:p>
            <a:pPr marL="0" indent="0">
              <a:lnSpc>
                <a:spcPct val="200000"/>
              </a:lnSpc>
              <a:buNone/>
            </a:pPr>
            <a:r>
              <a:rPr lang="es-ES">
                <a:latin typeface="Open Sans"/>
                <a:ea typeface="Open Sans"/>
                <a:cs typeface="Open Sans"/>
              </a:rPr>
              <a:t>🚫 </a:t>
            </a:r>
            <a:r>
              <a:rPr lang="es-ES" b="1">
                <a:latin typeface="Open Sans"/>
                <a:ea typeface="Open Sans"/>
                <a:cs typeface="Open Sans"/>
              </a:rPr>
              <a:t>No son lentas ni pesadas.</a:t>
            </a:r>
            <a:endParaRPr lang="es-ES"/>
          </a:p>
          <a:p>
            <a:pPr marL="0" indent="0">
              <a:lnSpc>
                <a:spcPct val="200000"/>
              </a:lnSpc>
              <a:buNone/>
            </a:pPr>
            <a:r>
              <a:rPr lang="es-ES">
                <a:latin typeface="Open Sans"/>
                <a:ea typeface="Open Sans"/>
                <a:cs typeface="Open Sans"/>
              </a:rPr>
              <a:t>🚫 </a:t>
            </a:r>
            <a:r>
              <a:rPr lang="es-ES" b="1">
                <a:latin typeface="Open Sans"/>
                <a:ea typeface="Open Sans"/>
                <a:cs typeface="Open Sans"/>
              </a:rPr>
              <a:t>No son innecesarias.</a:t>
            </a:r>
            <a:endParaRPr lang="es-ES"/>
          </a:p>
          <a:p>
            <a:pPr marL="0" indent="0">
              <a:lnSpc>
                <a:spcPct val="200000"/>
              </a:lnSpc>
              <a:buNone/>
            </a:pPr>
            <a:endParaRPr lang="es-ES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7650D-6001-50FF-734F-6B59BCA39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>
            <a:extLst>
              <a:ext uri="{FF2B5EF4-FFF2-40B4-BE49-F238E27FC236}">
                <a16:creationId xmlns:a16="http://schemas.microsoft.com/office/drawing/2014/main" id="{4D460908-C54F-5AEE-2B5A-2137746D2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784" y="181683"/>
            <a:ext cx="8655230" cy="5626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4000" spc="-300">
                <a:solidFill>
                  <a:srgbClr val="24241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rPr lang="es-ES" sz="2800"/>
              <a:t>Principios del buen movimiento</a:t>
            </a:r>
            <a:endParaRPr lang="en-US"/>
          </a:p>
        </p:txBody>
      </p:sp>
      <p:sp>
        <p:nvSpPr>
          <p:cNvPr id="113" name="Rectángulo 17">
            <a:extLst>
              <a:ext uri="{FF2B5EF4-FFF2-40B4-BE49-F238E27FC236}">
                <a16:creationId xmlns:a16="http://schemas.microsoft.com/office/drawing/2014/main" id="{4F78B5E1-8CC0-638C-C539-3AB8E5952753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913E4E1-0F16-F2DC-F496-2F91365B856D}"/>
              </a:ext>
            </a:extLst>
          </p:cNvPr>
          <p:cNvSpPr txBox="1">
            <a:spLocks/>
          </p:cNvSpPr>
          <p:nvPr/>
        </p:nvSpPr>
        <p:spPr>
          <a:xfrm>
            <a:off x="585016" y="4101401"/>
            <a:ext cx="8655230" cy="562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-300" baseline="0">
                <a:ln>
                  <a:noFill/>
                </a:ln>
                <a:solidFill>
                  <a:srgbClr val="242415"/>
                </a:solidFill>
                <a:uFillTx/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9pPr>
          </a:lstStyle>
          <a:p>
            <a:r>
              <a:rPr lang="es-ES" sz="1800" i="1" spc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</a:rPr>
              <a:t>“Las animaciones bien usadas hace que la aplicación sea más intuitiva.”</a:t>
            </a:r>
            <a:endParaRPr lang="en-US" sz="1800" i="1" spc="0">
              <a:solidFill>
                <a:schemeClr val="tx1">
                  <a:lumMod val="85000"/>
                  <a:lumOff val="15000"/>
                </a:schemeClr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0FE82DF3-E58B-7104-649F-81C216DFCD6D}"/>
              </a:ext>
            </a:extLst>
          </p:cNvPr>
          <p:cNvSpPr txBox="1"/>
          <p:nvPr/>
        </p:nvSpPr>
        <p:spPr>
          <a:xfrm>
            <a:off x="609020" y="2039525"/>
            <a:ext cx="3942857" cy="503086"/>
          </a:xfrm>
          <a:prstGeom prst="rect">
            <a:avLst/>
          </a:prstGeom>
          <a:noFill/>
          <a:ln w="12700">
            <a:noFill/>
          </a:ln>
        </p:spPr>
        <p:txBody>
          <a:bodyPr wrap="square" lIns="72000" tIns="45720" rIns="72000" bIns="45720" rtlCol="0" anchor="t" anchorCtr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171450" indent="-171450">
              <a:lnSpc>
                <a:spcPct val="150000"/>
              </a:lnSpc>
              <a:buBlip>
                <a:blip r:embed="rId3"/>
              </a:buBlip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indent="0">
              <a:buNone/>
            </a:pPr>
            <a:r>
              <a:rPr lang="es-ES" sz="2000">
                <a:latin typeface="Open Sans"/>
                <a:ea typeface="Open Sans"/>
                <a:cs typeface="Open Sans"/>
              </a:rPr>
              <a:t>📏 </a:t>
            </a:r>
            <a:r>
              <a:rPr lang="es-ES" b="1">
                <a:latin typeface="Open Sans"/>
                <a:ea typeface="Open Sans"/>
                <a:cs typeface="Open Sans"/>
              </a:rPr>
              <a:t>Proporción</a:t>
            </a:r>
            <a:r>
              <a:rPr lang="es-ES" sz="2000">
                <a:latin typeface="Open Sans"/>
                <a:ea typeface="Open Sans"/>
                <a:cs typeface="Open Sans"/>
              </a:rPr>
              <a:t> </a:t>
            </a:r>
            <a:r>
              <a:rPr lang="es-ES" b="1">
                <a:latin typeface="Open Sans"/>
                <a:ea typeface="Open Sans"/>
                <a:cs typeface="Open Sans"/>
              </a:rPr>
              <a:t>: </a:t>
            </a:r>
            <a:r>
              <a:rPr lang="es-ES">
                <a:latin typeface="Open Sans"/>
                <a:ea typeface="Open Sans"/>
                <a:cs typeface="Open Sans"/>
              </a:rPr>
              <a:t>mayor cambio → animación más visible</a:t>
            </a:r>
          </a:p>
        </p:txBody>
      </p:sp>
      <p:sp>
        <p:nvSpPr>
          <p:cNvPr id="12" name="Rectángulo 52">
            <a:extLst>
              <a:ext uri="{FF2B5EF4-FFF2-40B4-BE49-F238E27FC236}">
                <a16:creationId xmlns:a16="http://schemas.microsoft.com/office/drawing/2014/main" id="{242A27B1-99C0-5E76-033F-3D14A686F1BF}"/>
              </a:ext>
            </a:extLst>
          </p:cNvPr>
          <p:cNvSpPr/>
          <p:nvPr/>
        </p:nvSpPr>
        <p:spPr>
          <a:xfrm>
            <a:off x="4723386" y="2265914"/>
            <a:ext cx="3574414" cy="276997"/>
          </a:xfrm>
          <a:prstGeom prst="rect">
            <a:avLst/>
          </a:prstGeom>
          <a:solidFill>
            <a:srgbClr val="A6A6A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s-ES"/>
              <a:t>¿CUÁNTO MUEVO? – ESCALA – IMPACTO VISUAL</a:t>
            </a:r>
            <a:endParaRPr lang="en-US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9C7D6FD5-D96C-AF0D-2AF5-27E530A05D5E}"/>
              </a:ext>
            </a:extLst>
          </p:cNvPr>
          <p:cNvSpPr txBox="1"/>
          <p:nvPr/>
        </p:nvSpPr>
        <p:spPr>
          <a:xfrm>
            <a:off x="598816" y="845497"/>
            <a:ext cx="3942856" cy="503086"/>
          </a:xfrm>
          <a:prstGeom prst="rect">
            <a:avLst/>
          </a:prstGeom>
          <a:noFill/>
          <a:ln w="12700">
            <a:noFill/>
          </a:ln>
        </p:spPr>
        <p:txBody>
          <a:bodyPr wrap="square" lIns="72000" tIns="45720" rIns="72000" bIns="45720" rtlCol="0" anchor="t" anchorCtr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171450" indent="-171450">
              <a:lnSpc>
                <a:spcPct val="150000"/>
              </a:lnSpc>
              <a:buBlip>
                <a:blip r:embed="rId3"/>
              </a:buBlip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buNone/>
            </a:pPr>
            <a:r>
              <a:rPr lang="es-ES" sz="2000">
                <a:latin typeface="Open Sans"/>
                <a:ea typeface="Open Sans"/>
                <a:cs typeface="Open Sans"/>
              </a:rPr>
              <a:t>🎯 </a:t>
            </a:r>
            <a:r>
              <a:rPr lang="es-ES" b="1">
                <a:latin typeface="Open Sans"/>
                <a:ea typeface="Open Sans"/>
                <a:cs typeface="Open Sans"/>
              </a:rPr>
              <a:t>Propósito: </a:t>
            </a:r>
            <a:r>
              <a:rPr lang="es-ES">
                <a:latin typeface="Open Sans"/>
                <a:ea typeface="Open Sans"/>
                <a:cs typeface="Open Sans"/>
              </a:rPr>
              <a:t>Cada animación tiene un motivo funcional. </a:t>
            </a:r>
            <a:endParaRPr lang="es-ES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5" name="Rectángulo 52">
            <a:extLst>
              <a:ext uri="{FF2B5EF4-FFF2-40B4-BE49-F238E27FC236}">
                <a16:creationId xmlns:a16="http://schemas.microsoft.com/office/drawing/2014/main" id="{97E805C2-5088-45C0-2943-51DE8B21E2E7}"/>
              </a:ext>
            </a:extLst>
          </p:cNvPr>
          <p:cNvSpPr/>
          <p:nvPr/>
        </p:nvSpPr>
        <p:spPr>
          <a:xfrm>
            <a:off x="4723387" y="1010654"/>
            <a:ext cx="3574414" cy="276997"/>
          </a:xfrm>
          <a:prstGeom prst="rect">
            <a:avLst/>
          </a:prstGeom>
          <a:solidFill>
            <a:srgbClr val="A6A6A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s-ES"/>
              <a:t>¿POR QUÉ? - ¿PARA QUÉ? - FUNCIONALIDAD</a:t>
            </a:r>
            <a:endParaRPr lang="es-ES">
              <a:solidFill>
                <a:srgbClr val="000000"/>
              </a:solidFill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03A366EE-F481-C03E-1883-724064E1A927}"/>
              </a:ext>
            </a:extLst>
          </p:cNvPr>
          <p:cNvSpPr txBox="1"/>
          <p:nvPr/>
        </p:nvSpPr>
        <p:spPr>
          <a:xfrm>
            <a:off x="609019" y="1416998"/>
            <a:ext cx="4116348" cy="503086"/>
          </a:xfrm>
          <a:prstGeom prst="rect">
            <a:avLst/>
          </a:prstGeom>
          <a:noFill/>
          <a:ln w="12700">
            <a:noFill/>
          </a:ln>
        </p:spPr>
        <p:txBody>
          <a:bodyPr wrap="square" lIns="72000" tIns="45720" rIns="72000" bIns="45720" rtlCol="0" anchor="t" anchorCtr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171450" indent="-171450">
              <a:lnSpc>
                <a:spcPct val="150000"/>
              </a:lnSpc>
              <a:buBlip>
                <a:blip r:embed="rId3"/>
              </a:buBlip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buNone/>
            </a:pPr>
            <a:r>
              <a:rPr lang="es-ES" sz="2000">
                <a:latin typeface="Open Sans"/>
                <a:ea typeface="Open Sans"/>
                <a:cs typeface="Open Sans"/>
              </a:rPr>
              <a:t>🔄 </a:t>
            </a:r>
            <a:r>
              <a:rPr lang="es-ES" b="1">
                <a:latin typeface="Open Sans"/>
                <a:ea typeface="Open Sans"/>
                <a:cs typeface="Open Sans"/>
              </a:rPr>
              <a:t>Continuidad: </a:t>
            </a:r>
            <a:r>
              <a:rPr lang="es-ES">
                <a:latin typeface="Open Sans"/>
                <a:ea typeface="Open Sans"/>
                <a:cs typeface="Open Sans"/>
              </a:rPr>
              <a:t>Nada aparece o desaparece bruscamente.</a:t>
            </a:r>
            <a:r>
              <a:rPr lang="es-ES" b="1">
                <a:latin typeface="Open Sans"/>
                <a:ea typeface="Open Sans"/>
                <a:cs typeface="Open Sans"/>
              </a:rPr>
              <a:t> </a:t>
            </a:r>
            <a:endParaRPr lang="es-ES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9" name="Rectángulo 52">
            <a:extLst>
              <a:ext uri="{FF2B5EF4-FFF2-40B4-BE49-F238E27FC236}">
                <a16:creationId xmlns:a16="http://schemas.microsoft.com/office/drawing/2014/main" id="{C34452B8-AF7B-6029-3782-6BC9426DF000}"/>
              </a:ext>
            </a:extLst>
          </p:cNvPr>
          <p:cNvSpPr/>
          <p:nvPr/>
        </p:nvSpPr>
        <p:spPr>
          <a:xfrm>
            <a:off x="4723386" y="1643386"/>
            <a:ext cx="2421209" cy="276997"/>
          </a:xfrm>
          <a:prstGeom prst="rect">
            <a:avLst/>
          </a:prstGeom>
          <a:solidFill>
            <a:srgbClr val="A6A6A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s-ES"/>
              <a:t>PASOS LA ANIMACIÓN - FLUIDEZ</a:t>
            </a:r>
            <a:endParaRPr lang="es-ES">
              <a:solidFill>
                <a:srgbClr val="000000"/>
              </a:solidFill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BF83D286-43DE-FF63-F210-EFD57C77AFA9}"/>
              </a:ext>
            </a:extLst>
          </p:cNvPr>
          <p:cNvSpPr txBox="1"/>
          <p:nvPr/>
        </p:nvSpPr>
        <p:spPr>
          <a:xfrm>
            <a:off x="598814" y="2692665"/>
            <a:ext cx="3779572" cy="503086"/>
          </a:xfrm>
          <a:prstGeom prst="rect">
            <a:avLst/>
          </a:prstGeom>
          <a:noFill/>
          <a:ln w="12700">
            <a:noFill/>
          </a:ln>
        </p:spPr>
        <p:txBody>
          <a:bodyPr wrap="square" lIns="72000" tIns="45720" rIns="72000" bIns="45720" rtlCol="0" anchor="t" anchorCtr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171450" indent="-171450">
              <a:lnSpc>
                <a:spcPct val="150000"/>
              </a:lnSpc>
              <a:buBlip>
                <a:blip r:embed="rId3"/>
              </a:buBlip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indent="0">
              <a:buNone/>
            </a:pPr>
            <a:r>
              <a:rPr lang="es-ES" sz="2000">
                <a:latin typeface="Open Sans"/>
                <a:ea typeface="Open Sans"/>
                <a:cs typeface="Open Sans"/>
              </a:rPr>
              <a:t>🎛️ </a:t>
            </a:r>
            <a:r>
              <a:rPr lang="es-ES" b="1">
                <a:latin typeface="Open Sans"/>
                <a:ea typeface="Open Sans"/>
                <a:cs typeface="Open Sans"/>
              </a:rPr>
              <a:t>Consistencia: </a:t>
            </a:r>
            <a:r>
              <a:rPr lang="es-ES">
                <a:latin typeface="Open Sans"/>
                <a:ea typeface="Open Sans"/>
                <a:cs typeface="Open Sans"/>
              </a:rPr>
              <a:t>misma acción → misma respuesta.</a:t>
            </a:r>
          </a:p>
        </p:txBody>
      </p:sp>
      <p:sp>
        <p:nvSpPr>
          <p:cNvPr id="21" name="Rectángulo 52">
            <a:extLst>
              <a:ext uri="{FF2B5EF4-FFF2-40B4-BE49-F238E27FC236}">
                <a16:creationId xmlns:a16="http://schemas.microsoft.com/office/drawing/2014/main" id="{8D31F90F-EEED-49D6-DBC6-E780CDD2C8C7}"/>
              </a:ext>
            </a:extLst>
          </p:cNvPr>
          <p:cNvSpPr/>
          <p:nvPr/>
        </p:nvSpPr>
        <p:spPr>
          <a:xfrm>
            <a:off x="4723386" y="2919055"/>
            <a:ext cx="2431415" cy="276997"/>
          </a:xfrm>
          <a:prstGeom prst="rect">
            <a:avLst/>
          </a:prstGeom>
          <a:solidFill>
            <a:srgbClr val="A6A6A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s-ES"/>
              <a:t>PREDICTIBILIDAD – COHERENCIA</a:t>
            </a:r>
            <a:endParaRPr lang="en-US"/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4728E46B-38FC-315A-835A-E4DD932EE9F6}"/>
              </a:ext>
            </a:extLst>
          </p:cNvPr>
          <p:cNvSpPr txBox="1"/>
          <p:nvPr/>
        </p:nvSpPr>
        <p:spPr>
          <a:xfrm>
            <a:off x="598813" y="3345807"/>
            <a:ext cx="4320456" cy="496674"/>
          </a:xfrm>
          <a:prstGeom prst="rect">
            <a:avLst/>
          </a:prstGeom>
          <a:noFill/>
          <a:ln w="12700">
            <a:noFill/>
          </a:ln>
        </p:spPr>
        <p:txBody>
          <a:bodyPr wrap="square" lIns="72000" tIns="45720" rIns="72000" bIns="45720" rtlCol="0" anchor="t" anchorCtr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171450" indent="-171450">
              <a:lnSpc>
                <a:spcPct val="150000"/>
              </a:lnSpc>
              <a:buBlip>
                <a:blip r:embed="rId3"/>
              </a:buBlip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indent="0">
              <a:buNone/>
            </a:pPr>
            <a:r>
              <a:rPr lang="es-ES" sz="2000">
                <a:latin typeface="Open Sans"/>
                <a:ea typeface="Open Sans"/>
                <a:cs typeface="Open Sans"/>
              </a:rPr>
              <a:t>⏱</a:t>
            </a:r>
            <a:r>
              <a:rPr lang="es-ES" b="1">
                <a:latin typeface="Open Sans"/>
                <a:ea typeface="Open Sans"/>
                <a:cs typeface="Open Sans"/>
              </a:rPr>
              <a:t>️ Timing adecuado: </a:t>
            </a:r>
            <a:r>
              <a:rPr lang="es-ES">
                <a:latin typeface="Open Sans"/>
                <a:ea typeface="Open Sans"/>
                <a:cs typeface="Open Sans"/>
              </a:rPr>
              <a:t>La velocidad define el carácter de la app.</a:t>
            </a:r>
          </a:p>
        </p:txBody>
      </p:sp>
      <p:sp>
        <p:nvSpPr>
          <p:cNvPr id="23" name="Rectángulo 52">
            <a:extLst>
              <a:ext uri="{FF2B5EF4-FFF2-40B4-BE49-F238E27FC236}">
                <a16:creationId xmlns:a16="http://schemas.microsoft.com/office/drawing/2014/main" id="{8F02B78E-AFCB-EA06-B62D-A0A0EB14D9D0}"/>
              </a:ext>
            </a:extLst>
          </p:cNvPr>
          <p:cNvSpPr/>
          <p:nvPr/>
        </p:nvSpPr>
        <p:spPr>
          <a:xfrm>
            <a:off x="4723385" y="3572196"/>
            <a:ext cx="2972299" cy="276997"/>
          </a:xfrm>
          <a:prstGeom prst="rect">
            <a:avLst/>
          </a:prstGeom>
          <a:solidFill>
            <a:srgbClr val="A6A6A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s-ES"/>
              <a:t>¿CUÁNTO DURA? – RITMO – SENSACIÓN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8051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03F2B-3BAA-46B4-BD46-C79A8F3C7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>
            <a:extLst>
              <a:ext uri="{FF2B5EF4-FFF2-40B4-BE49-F238E27FC236}">
                <a16:creationId xmlns:a16="http://schemas.microsoft.com/office/drawing/2014/main" id="{2B5AED70-27F1-E07A-5AA9-BD9D454D1B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784" y="181683"/>
            <a:ext cx="8655230" cy="5626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4000" spc="-300">
                <a:solidFill>
                  <a:srgbClr val="24241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rPr lang="es-ES" sz="2800"/>
              <a:t>Timing Functions: el alma de la animación</a:t>
            </a:r>
            <a:endParaRPr lang="en-US"/>
          </a:p>
        </p:txBody>
      </p:sp>
      <p:sp>
        <p:nvSpPr>
          <p:cNvPr id="113" name="Rectángulo 17">
            <a:extLst>
              <a:ext uri="{FF2B5EF4-FFF2-40B4-BE49-F238E27FC236}">
                <a16:creationId xmlns:a16="http://schemas.microsoft.com/office/drawing/2014/main" id="{9F5116BD-C933-D384-28C0-424D8EAD5B22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81DD1FC-DD19-2FB9-4AD2-7BD196111F4F}"/>
              </a:ext>
            </a:extLst>
          </p:cNvPr>
          <p:cNvSpPr txBox="1">
            <a:spLocks/>
          </p:cNvSpPr>
          <p:nvPr/>
        </p:nvSpPr>
        <p:spPr>
          <a:xfrm>
            <a:off x="444837" y="4241580"/>
            <a:ext cx="8806192" cy="562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-300" baseline="0">
                <a:ln>
                  <a:noFill/>
                </a:ln>
                <a:solidFill>
                  <a:srgbClr val="242415"/>
                </a:solidFill>
                <a:uFillTx/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9pPr>
          </a:lstStyle>
          <a:p>
            <a:r>
              <a:rPr lang="es-ES" sz="1800" i="1" spc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</a:rPr>
              <a:t>”El timing convierte una animación funcional en una animación con carácter.”</a:t>
            </a:r>
            <a:endParaRPr lang="en-US" sz="1800" i="1" spc="0">
              <a:solidFill>
                <a:schemeClr val="tx1">
                  <a:lumMod val="85000"/>
                  <a:lumOff val="15000"/>
                </a:schemeClr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E44E264-9980-1F5B-7708-CABD54A56503}"/>
              </a:ext>
            </a:extLst>
          </p:cNvPr>
          <p:cNvSpPr txBox="1"/>
          <p:nvPr/>
        </p:nvSpPr>
        <p:spPr>
          <a:xfrm>
            <a:off x="587402" y="922380"/>
            <a:ext cx="832174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24241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>
              <a:buFont typeface="Wingdings" panose="05000000000000000000" pitchFamily="2" charset="2"/>
              <a:buChar char="§"/>
            </a:pPr>
            <a:r>
              <a:rPr lang="es-ES" sz="1600"/>
              <a:t>Las timing </a:t>
            </a:r>
            <a:r>
              <a:rPr lang="es-ES" sz="1600" err="1"/>
              <a:t>functions</a:t>
            </a:r>
            <a:r>
              <a:rPr lang="es-ES" sz="1600"/>
              <a:t> controlan el cambio de velocidad de la animación en el tiempo.</a:t>
            </a:r>
            <a:endParaRPr lang="en-US" sz="1600"/>
          </a:p>
        </p:txBody>
      </p:sp>
      <p:pic>
        <p:nvPicPr>
          <p:cNvPr id="2" name="Picture 1" descr="A black and white square with a black line&#10;&#10;AI-generated content may be incorrect.">
            <a:extLst>
              <a:ext uri="{FF2B5EF4-FFF2-40B4-BE49-F238E27FC236}">
                <a16:creationId xmlns:a16="http://schemas.microsoft.com/office/drawing/2014/main" id="{87ABF564-11BE-9BB9-A784-49BF4105F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0" y="2261289"/>
            <a:ext cx="1143000" cy="1100444"/>
          </a:xfrm>
          <a:prstGeom prst="rect">
            <a:avLst/>
          </a:prstGeom>
        </p:spPr>
      </p:pic>
      <p:sp>
        <p:nvSpPr>
          <p:cNvPr id="5" name="Rectángulo 52">
            <a:extLst>
              <a:ext uri="{FF2B5EF4-FFF2-40B4-BE49-F238E27FC236}">
                <a16:creationId xmlns:a16="http://schemas.microsoft.com/office/drawing/2014/main" id="{F0471634-4D4B-DA4F-A855-0AC4EF04015D}"/>
              </a:ext>
            </a:extLst>
          </p:cNvPr>
          <p:cNvSpPr/>
          <p:nvPr/>
        </p:nvSpPr>
        <p:spPr>
          <a:xfrm>
            <a:off x="466982" y="1683056"/>
            <a:ext cx="1136874" cy="276997"/>
          </a:xfrm>
          <a:prstGeom prst="rect">
            <a:avLst/>
          </a:prstGeom>
          <a:solidFill>
            <a:srgbClr val="A6A6A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s-ES"/>
              <a:t>linear</a:t>
            </a:r>
            <a:endParaRPr lang="en-US"/>
          </a:p>
        </p:txBody>
      </p:sp>
      <p:pic>
        <p:nvPicPr>
          <p:cNvPr id="6" name="Picture 5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01E12880-B9B4-C7CD-5A08-2985E82D3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852" y="2257784"/>
            <a:ext cx="1172833" cy="1127904"/>
          </a:xfrm>
          <a:prstGeom prst="rect">
            <a:avLst/>
          </a:prstGeom>
        </p:spPr>
      </p:pic>
      <p:sp>
        <p:nvSpPr>
          <p:cNvPr id="7" name="Rectángulo 52">
            <a:extLst>
              <a:ext uri="{FF2B5EF4-FFF2-40B4-BE49-F238E27FC236}">
                <a16:creationId xmlns:a16="http://schemas.microsoft.com/office/drawing/2014/main" id="{39A6262B-4608-A88F-AE7F-1548D1EB4E84}"/>
              </a:ext>
            </a:extLst>
          </p:cNvPr>
          <p:cNvSpPr/>
          <p:nvPr/>
        </p:nvSpPr>
        <p:spPr>
          <a:xfrm>
            <a:off x="1933472" y="1683056"/>
            <a:ext cx="1136874" cy="276997"/>
          </a:xfrm>
          <a:prstGeom prst="rect">
            <a:avLst/>
          </a:prstGeom>
          <a:solidFill>
            <a:srgbClr val="A6A6A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s-ES" err="1"/>
              <a:t>ease</a:t>
            </a:r>
            <a:endParaRPr lang="en-US" err="1"/>
          </a:p>
        </p:txBody>
      </p:sp>
      <p:pic>
        <p:nvPicPr>
          <p:cNvPr id="8" name="Picture 7" descr="A graph with a line and a pink dot&#10;&#10;AI-generated content may be incorrect.">
            <a:extLst>
              <a:ext uri="{FF2B5EF4-FFF2-40B4-BE49-F238E27FC236}">
                <a16:creationId xmlns:a16="http://schemas.microsoft.com/office/drawing/2014/main" id="{77A254B2-7DEA-C741-9194-1109AED96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590" y="2242238"/>
            <a:ext cx="1114425" cy="1132444"/>
          </a:xfrm>
          <a:prstGeom prst="rect">
            <a:avLst/>
          </a:prstGeom>
        </p:spPr>
      </p:pic>
      <p:sp>
        <p:nvSpPr>
          <p:cNvPr id="9" name="Rectángulo 52">
            <a:extLst>
              <a:ext uri="{FF2B5EF4-FFF2-40B4-BE49-F238E27FC236}">
                <a16:creationId xmlns:a16="http://schemas.microsoft.com/office/drawing/2014/main" id="{C1212CBB-2148-07B0-9C92-94102935C093}"/>
              </a:ext>
            </a:extLst>
          </p:cNvPr>
          <p:cNvSpPr/>
          <p:nvPr/>
        </p:nvSpPr>
        <p:spPr>
          <a:xfrm>
            <a:off x="3356831" y="1683055"/>
            <a:ext cx="1136874" cy="276997"/>
          </a:xfrm>
          <a:prstGeom prst="rect">
            <a:avLst/>
          </a:prstGeom>
          <a:solidFill>
            <a:srgbClr val="A6A6A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s-ES" err="1"/>
              <a:t>ease</a:t>
            </a:r>
            <a:r>
              <a:rPr lang="es-ES"/>
              <a:t>-in</a:t>
            </a:r>
          </a:p>
        </p:txBody>
      </p:sp>
      <p:pic>
        <p:nvPicPr>
          <p:cNvPr id="10" name="Picture 9" descr="A black line with a blue dot&#10;&#10;AI-generated content may be incorrect.">
            <a:extLst>
              <a:ext uri="{FF2B5EF4-FFF2-40B4-BE49-F238E27FC236}">
                <a16:creationId xmlns:a16="http://schemas.microsoft.com/office/drawing/2014/main" id="{144F68EA-A6F4-3FFC-66D9-53D56580F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206" y="2214652"/>
            <a:ext cx="1133475" cy="1124964"/>
          </a:xfrm>
          <a:prstGeom prst="rect">
            <a:avLst/>
          </a:prstGeom>
        </p:spPr>
      </p:pic>
      <p:sp>
        <p:nvSpPr>
          <p:cNvPr id="12" name="Rectángulo 52">
            <a:extLst>
              <a:ext uri="{FF2B5EF4-FFF2-40B4-BE49-F238E27FC236}">
                <a16:creationId xmlns:a16="http://schemas.microsoft.com/office/drawing/2014/main" id="{556799F7-E9BE-9183-84FA-694C73752F3C}"/>
              </a:ext>
            </a:extLst>
          </p:cNvPr>
          <p:cNvSpPr/>
          <p:nvPr/>
        </p:nvSpPr>
        <p:spPr>
          <a:xfrm>
            <a:off x="4801755" y="1683055"/>
            <a:ext cx="1136874" cy="276997"/>
          </a:xfrm>
          <a:prstGeom prst="rect">
            <a:avLst/>
          </a:prstGeom>
          <a:solidFill>
            <a:srgbClr val="A6A6A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s-ES" err="1"/>
              <a:t>ease-out</a:t>
            </a:r>
            <a:endParaRPr lang="en-US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7EA96B-8729-8E76-A17D-745951D586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893" y="2209889"/>
            <a:ext cx="1123950" cy="1132444"/>
          </a:xfrm>
          <a:prstGeom prst="rect">
            <a:avLst/>
          </a:prstGeom>
        </p:spPr>
      </p:pic>
      <p:sp>
        <p:nvSpPr>
          <p:cNvPr id="14" name="Rectángulo 52">
            <a:extLst>
              <a:ext uri="{FF2B5EF4-FFF2-40B4-BE49-F238E27FC236}">
                <a16:creationId xmlns:a16="http://schemas.microsoft.com/office/drawing/2014/main" id="{A2E7DE82-6403-C285-5766-07A474EDAC6C}"/>
              </a:ext>
            </a:extLst>
          </p:cNvPr>
          <p:cNvSpPr/>
          <p:nvPr/>
        </p:nvSpPr>
        <p:spPr>
          <a:xfrm>
            <a:off x="6235896" y="1683056"/>
            <a:ext cx="1136874" cy="276997"/>
          </a:xfrm>
          <a:prstGeom prst="rect">
            <a:avLst/>
          </a:prstGeom>
          <a:solidFill>
            <a:srgbClr val="A6A6A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s-ES" err="1"/>
              <a:t>ease</a:t>
            </a:r>
            <a:r>
              <a:rPr lang="es-ES"/>
              <a:t>-</a:t>
            </a:r>
            <a:r>
              <a:rPr lang="es-ES" err="1"/>
              <a:t>in-out</a:t>
            </a:r>
            <a:endParaRPr lang="en-US" err="1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92B56585-68BD-4FA7-686C-C3C956E153EB}"/>
              </a:ext>
            </a:extLst>
          </p:cNvPr>
          <p:cNvSpPr txBox="1"/>
          <p:nvPr/>
        </p:nvSpPr>
        <p:spPr>
          <a:xfrm>
            <a:off x="371741" y="3650483"/>
            <a:ext cx="1334346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24241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indent="0">
              <a:buNone/>
            </a:pPr>
            <a:r>
              <a:rPr lang="es-ES" sz="1100"/>
              <a:t>Mecánica</a:t>
            </a:r>
            <a:r>
              <a:rPr lang="es-ES" sz="1200"/>
              <a:t>, robótica</a:t>
            </a:r>
            <a:endParaRPr lang="en-US" sz="120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B8DBF7F6-D446-FCD9-278E-F6A9395A9792}"/>
              </a:ext>
            </a:extLst>
          </p:cNvPr>
          <p:cNvSpPr txBox="1"/>
          <p:nvPr/>
        </p:nvSpPr>
        <p:spPr>
          <a:xfrm>
            <a:off x="1935278" y="3650483"/>
            <a:ext cx="1140252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24241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indent="0">
              <a:buNone/>
            </a:pPr>
            <a:r>
              <a:rPr lang="es-ES" sz="1200"/>
              <a:t>Natural y fluida</a:t>
            </a:r>
            <a:endParaRPr lang="en-US" sz="1200"/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42A24A63-41B3-6F55-4E22-D4A08263EF9C}"/>
              </a:ext>
            </a:extLst>
          </p:cNvPr>
          <p:cNvSpPr txBox="1"/>
          <p:nvPr/>
        </p:nvSpPr>
        <p:spPr>
          <a:xfrm>
            <a:off x="3380202" y="3650483"/>
            <a:ext cx="114025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24241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indent="0" algn="ctr">
              <a:buNone/>
            </a:pPr>
            <a:r>
              <a:rPr lang="es-ES" sz="1200"/>
              <a:t>Entrada suave (acelera)</a:t>
            </a:r>
            <a:endParaRPr lang="en-US"/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8A6F6B6-B249-A2C1-CA9F-843F8C712CFE}"/>
              </a:ext>
            </a:extLst>
          </p:cNvPr>
          <p:cNvSpPr txBox="1"/>
          <p:nvPr/>
        </p:nvSpPr>
        <p:spPr>
          <a:xfrm>
            <a:off x="4803560" y="3650483"/>
            <a:ext cx="114025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24241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indent="0" algn="ctr">
              <a:buNone/>
            </a:pPr>
            <a:r>
              <a:rPr lang="es-ES" sz="1200"/>
              <a:t>Salida suave (desacelera)</a:t>
            </a:r>
            <a:endParaRPr lang="en-US"/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0288AA42-EEC0-E8A3-628F-0A927802B1F4}"/>
              </a:ext>
            </a:extLst>
          </p:cNvPr>
          <p:cNvSpPr txBox="1"/>
          <p:nvPr/>
        </p:nvSpPr>
        <p:spPr>
          <a:xfrm>
            <a:off x="6237701" y="3650483"/>
            <a:ext cx="114025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24241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indent="0" algn="ctr">
              <a:buNone/>
            </a:pPr>
            <a:r>
              <a:rPr lang="es-ES" sz="1200"/>
              <a:t>Entrada suave</a:t>
            </a:r>
          </a:p>
          <a:p>
            <a:pPr marL="0" indent="0" algn="ctr">
              <a:buNone/>
            </a:pPr>
            <a:r>
              <a:rPr lang="es-ES" sz="1200"/>
              <a:t>Salida suave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3AE93D-2976-367A-66B0-1C6F4244EC3B}"/>
              </a:ext>
            </a:extLst>
          </p:cNvPr>
          <p:cNvCxnSpPr/>
          <p:nvPr/>
        </p:nvCxnSpPr>
        <p:spPr>
          <a:xfrm flipH="1">
            <a:off x="1761945" y="1413654"/>
            <a:ext cx="2156" cy="2822994"/>
          </a:xfrm>
          <a:prstGeom prst="straightConnector1">
            <a:avLst/>
          </a:prstGeom>
          <a:noFill/>
          <a:ln w="25400" cap="flat">
            <a:solidFill>
              <a:schemeClr val="tx2">
                <a:lumMod val="75000"/>
              </a:schemeClr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BCE067-BE31-6690-CF0F-28FDF590F24F}"/>
              </a:ext>
            </a:extLst>
          </p:cNvPr>
          <p:cNvCxnSpPr>
            <a:cxnSpLocks/>
          </p:cNvCxnSpPr>
          <p:nvPr/>
        </p:nvCxnSpPr>
        <p:spPr>
          <a:xfrm flipH="1">
            <a:off x="3239218" y="1413653"/>
            <a:ext cx="2156" cy="2822994"/>
          </a:xfrm>
          <a:prstGeom prst="straightConnector1">
            <a:avLst/>
          </a:prstGeom>
          <a:noFill/>
          <a:ln w="25400" cap="flat">
            <a:solidFill>
              <a:schemeClr val="tx2">
                <a:lumMod val="75000"/>
              </a:schemeClr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1E70E10-D43B-5555-FE99-AFE2ADFBF878}"/>
              </a:ext>
            </a:extLst>
          </p:cNvPr>
          <p:cNvCxnSpPr>
            <a:cxnSpLocks/>
          </p:cNvCxnSpPr>
          <p:nvPr/>
        </p:nvCxnSpPr>
        <p:spPr>
          <a:xfrm flipH="1">
            <a:off x="4619444" y="1413653"/>
            <a:ext cx="2156" cy="2822994"/>
          </a:xfrm>
          <a:prstGeom prst="straightConnector1">
            <a:avLst/>
          </a:prstGeom>
          <a:noFill/>
          <a:ln w="25400" cap="flat">
            <a:solidFill>
              <a:schemeClr val="tx2">
                <a:lumMod val="75000"/>
              </a:schemeClr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EAC03A-1175-F167-677E-18319F31BB96}"/>
              </a:ext>
            </a:extLst>
          </p:cNvPr>
          <p:cNvCxnSpPr>
            <a:cxnSpLocks/>
          </p:cNvCxnSpPr>
          <p:nvPr/>
        </p:nvCxnSpPr>
        <p:spPr>
          <a:xfrm flipH="1">
            <a:off x="6107500" y="1413652"/>
            <a:ext cx="2156" cy="2822994"/>
          </a:xfrm>
          <a:prstGeom prst="straightConnector1">
            <a:avLst/>
          </a:prstGeom>
          <a:noFill/>
          <a:ln w="25400" cap="flat">
            <a:solidFill>
              <a:schemeClr val="tx2">
                <a:lumMod val="75000"/>
              </a:schemeClr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Rectángulo 52">
            <a:extLst>
              <a:ext uri="{FF2B5EF4-FFF2-40B4-BE49-F238E27FC236}">
                <a16:creationId xmlns:a16="http://schemas.microsoft.com/office/drawing/2014/main" id="{1BB2BDAE-D348-ACDA-BA9C-E65472A3AC6E}"/>
              </a:ext>
            </a:extLst>
          </p:cNvPr>
          <p:cNvSpPr/>
          <p:nvPr/>
        </p:nvSpPr>
        <p:spPr>
          <a:xfrm>
            <a:off x="7702386" y="1683056"/>
            <a:ext cx="1136874" cy="276997"/>
          </a:xfrm>
          <a:prstGeom prst="rect">
            <a:avLst/>
          </a:prstGeom>
          <a:solidFill>
            <a:srgbClr val="A6A6A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s-ES" err="1"/>
              <a:t>cubic-bezier</a:t>
            </a:r>
            <a:r>
              <a:rPr lang="es-ES"/>
              <a:t>()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C7A79B9F-31FC-B2E2-7D1C-7E4133D885FC}"/>
              </a:ext>
            </a:extLst>
          </p:cNvPr>
          <p:cNvSpPr txBox="1"/>
          <p:nvPr/>
        </p:nvSpPr>
        <p:spPr>
          <a:xfrm>
            <a:off x="7704191" y="3650483"/>
            <a:ext cx="1140252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24241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indent="0" algn="ctr">
              <a:buNone/>
            </a:pPr>
            <a:r>
              <a:rPr lang="es-ES" sz="1200"/>
              <a:t>Personalizable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1A6075C-9CA2-6F58-569D-520659751188}"/>
              </a:ext>
            </a:extLst>
          </p:cNvPr>
          <p:cNvCxnSpPr>
            <a:cxnSpLocks/>
          </p:cNvCxnSpPr>
          <p:nvPr/>
        </p:nvCxnSpPr>
        <p:spPr>
          <a:xfrm flipH="1">
            <a:off x="7573990" y="1413652"/>
            <a:ext cx="2156" cy="2822994"/>
          </a:xfrm>
          <a:prstGeom prst="straightConnector1">
            <a:avLst/>
          </a:prstGeom>
          <a:noFill/>
          <a:ln w="25400" cap="flat">
            <a:solidFill>
              <a:schemeClr val="tx2">
                <a:lumMod val="75000"/>
              </a:schemeClr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TextBox 3">
            <a:extLst>
              <a:ext uri="{FF2B5EF4-FFF2-40B4-BE49-F238E27FC236}">
                <a16:creationId xmlns:a16="http://schemas.microsoft.com/office/drawing/2014/main" id="{A82D95B6-8892-9244-6853-C38CB0C54FCD}"/>
              </a:ext>
            </a:extLst>
          </p:cNvPr>
          <p:cNvSpPr txBox="1"/>
          <p:nvPr/>
        </p:nvSpPr>
        <p:spPr>
          <a:xfrm>
            <a:off x="7844371" y="2442785"/>
            <a:ext cx="100007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24241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indent="0" algn="ctr">
              <a:buNone/>
            </a:pPr>
            <a:r>
              <a:rPr lang="es-ES" sz="4400"/>
              <a:t>🎨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63078605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9E01-F998-21E0-8000-8EFBCFD60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>
            <a:extLst>
              <a:ext uri="{FF2B5EF4-FFF2-40B4-BE49-F238E27FC236}">
                <a16:creationId xmlns:a16="http://schemas.microsoft.com/office/drawing/2014/main" id="{35F5FFDD-7AC4-EED4-0756-6C74DEDEEB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784" y="181683"/>
            <a:ext cx="8655230" cy="5626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4000" spc="-300">
                <a:solidFill>
                  <a:srgbClr val="24241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rPr lang="es-ES" sz="2800"/>
              <a:t>Diseñar con movimiento responsable</a:t>
            </a:r>
            <a:endParaRPr lang="en-US"/>
          </a:p>
        </p:txBody>
      </p:sp>
      <p:sp>
        <p:nvSpPr>
          <p:cNvPr id="113" name="Rectángulo 17">
            <a:extLst>
              <a:ext uri="{FF2B5EF4-FFF2-40B4-BE49-F238E27FC236}">
                <a16:creationId xmlns:a16="http://schemas.microsoft.com/office/drawing/2014/main" id="{8C276DFA-1C0D-D73D-42D5-776BE7FB14D6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F4E5E8D-9B3A-486B-128B-DB79A2008B64}"/>
              </a:ext>
            </a:extLst>
          </p:cNvPr>
          <p:cNvSpPr txBox="1">
            <a:spLocks/>
          </p:cNvSpPr>
          <p:nvPr/>
        </p:nvSpPr>
        <p:spPr>
          <a:xfrm>
            <a:off x="444837" y="4241580"/>
            <a:ext cx="8806192" cy="562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-300" baseline="0">
                <a:ln>
                  <a:noFill/>
                </a:ln>
                <a:solidFill>
                  <a:srgbClr val="242415"/>
                </a:solidFill>
                <a:uFillTx/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9pPr>
          </a:lstStyle>
          <a:p>
            <a:r>
              <a:rPr lang="es-ES" sz="1800" i="1" spc="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ea typeface="Open Sans"/>
                <a:cs typeface="Open Sans"/>
              </a:rPr>
              <a:t>”Cuando las animaciones funcionan no las ves... pero las extrañas si faltan.”</a:t>
            </a:r>
            <a:endParaRPr lang="en-US" sz="1800" i="1" spc="0">
              <a:solidFill>
                <a:schemeClr val="tx1">
                  <a:lumMod val="85000"/>
                  <a:lumOff val="15000"/>
                </a:schemeClr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F336621-F8F7-E447-504F-251A5017121B}"/>
              </a:ext>
            </a:extLst>
          </p:cNvPr>
          <p:cNvSpPr txBox="1"/>
          <p:nvPr/>
        </p:nvSpPr>
        <p:spPr>
          <a:xfrm>
            <a:off x="587402" y="922380"/>
            <a:ext cx="832174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24241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indent="0">
              <a:buNone/>
            </a:pPr>
            <a:r>
              <a:rPr lang="es-ES" sz="1600"/>
              <a:t>Un gran poder </a:t>
            </a:r>
            <a:r>
              <a:rPr lang="es-ES" sz="1600" err="1"/>
              <a:t>conlleva</a:t>
            </a:r>
            <a:r>
              <a:rPr lang="es-ES" sz="1600"/>
              <a:t> una gran responsabilidad 🦸</a:t>
            </a:r>
            <a:endParaRPr lang="en-US" sz="1600"/>
          </a:p>
        </p:txBody>
      </p:sp>
      <p:sp>
        <p:nvSpPr>
          <p:cNvPr id="34" name="TextBox 3">
            <a:extLst>
              <a:ext uri="{FF2B5EF4-FFF2-40B4-BE49-F238E27FC236}">
                <a16:creationId xmlns:a16="http://schemas.microsoft.com/office/drawing/2014/main" id="{01B123FB-BA74-89AC-22DB-E8FA431DA236}"/>
              </a:ext>
            </a:extLst>
          </p:cNvPr>
          <p:cNvSpPr txBox="1"/>
          <p:nvPr/>
        </p:nvSpPr>
        <p:spPr>
          <a:xfrm>
            <a:off x="590879" y="1287601"/>
            <a:ext cx="5294026" cy="2837700"/>
          </a:xfrm>
          <a:prstGeom prst="rect">
            <a:avLst/>
          </a:prstGeom>
          <a:noFill/>
          <a:ln w="12700">
            <a:noFill/>
          </a:ln>
        </p:spPr>
        <p:txBody>
          <a:bodyPr wrap="square" lIns="72000" tIns="45720" rIns="72000" bIns="45720" rtlCol="0" anchor="t" anchorCtr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171450" indent="-171450">
              <a:lnSpc>
                <a:spcPct val="150000"/>
              </a:lnSpc>
              <a:buBlip>
                <a:blip r:embed="rId3"/>
              </a:buBlip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buNone/>
            </a:pPr>
            <a:r>
              <a:rPr lang="es-ES" sz="2000">
                <a:latin typeface="Open Sans"/>
                <a:ea typeface="Open Sans"/>
                <a:cs typeface="Open Sans"/>
              </a:rPr>
              <a:t>👉 </a:t>
            </a:r>
            <a:r>
              <a:rPr lang="es-ES" b="1">
                <a:latin typeface="Open Sans"/>
                <a:ea typeface="Open Sans"/>
                <a:cs typeface="Open Sans"/>
              </a:rPr>
              <a:t>Menos es más: </a:t>
            </a:r>
            <a:r>
              <a:rPr lang="es-ES">
                <a:latin typeface="Open Sans"/>
                <a:ea typeface="Open Sans"/>
                <a:cs typeface="Open Sans"/>
              </a:rPr>
              <a:t>Anima solo lo que aporta contexto o </a:t>
            </a:r>
            <a:r>
              <a:rPr lang="es-ES" err="1">
                <a:latin typeface="Open Sans"/>
                <a:ea typeface="Open Sans"/>
                <a:cs typeface="Open Sans"/>
              </a:rPr>
              <a:t>feedback</a:t>
            </a:r>
            <a:r>
              <a:rPr lang="es-ES">
                <a:latin typeface="Open Sans"/>
                <a:ea typeface="Open Sans"/>
                <a:cs typeface="Open Sans"/>
              </a:rPr>
              <a:t>.</a:t>
            </a:r>
            <a:endParaRPr lang="es-ES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>
              <a:buNone/>
            </a:pPr>
            <a:r>
              <a:rPr lang="es-ES" sz="2000">
                <a:solidFill>
                  <a:srgbClr val="262626"/>
                </a:solidFill>
                <a:latin typeface="Open Sans"/>
                <a:ea typeface="Open Sans"/>
                <a:cs typeface="Open Sans"/>
              </a:rPr>
              <a:t>🌊 </a:t>
            </a:r>
            <a:r>
              <a:rPr lang="es-ES" b="1">
                <a:solidFill>
                  <a:srgbClr val="262626"/>
                </a:solidFill>
                <a:latin typeface="Open Sans"/>
                <a:ea typeface="Open Sans"/>
                <a:cs typeface="Open Sans"/>
              </a:rPr>
              <a:t>Suavidad &gt; Espectacularidad: </a:t>
            </a:r>
            <a:r>
              <a:rPr lang="es-ES">
                <a:latin typeface="Open Sans"/>
                <a:ea typeface="Open Sans"/>
                <a:cs typeface="Open Sans"/>
              </a:rPr>
              <a:t>Una buena animación acompaña, no distrae.</a:t>
            </a:r>
          </a:p>
          <a:p>
            <a:pPr>
              <a:buNone/>
            </a:pPr>
            <a:r>
              <a:rPr lang="es-ES" sz="2000">
                <a:latin typeface="Open Sans"/>
                <a:ea typeface="Open Sans"/>
                <a:cs typeface="Open Sans"/>
              </a:rPr>
              <a:t>⚙️ </a:t>
            </a:r>
            <a:r>
              <a:rPr lang="es-ES" b="1">
                <a:latin typeface="Open Sans"/>
                <a:ea typeface="Open Sans"/>
                <a:cs typeface="Open Sans"/>
              </a:rPr>
              <a:t>El rendimiento importa: </a:t>
            </a:r>
            <a:r>
              <a:rPr lang="es-ES">
                <a:latin typeface="Open Sans"/>
                <a:ea typeface="Open Sans"/>
                <a:cs typeface="Open Sans"/>
              </a:rPr>
              <a:t>Las animaciones pueden consumir muchos recursos.</a:t>
            </a:r>
          </a:p>
          <a:p>
            <a:pPr>
              <a:buNone/>
            </a:pPr>
            <a:r>
              <a:rPr lang="es-ES">
                <a:latin typeface="Open Sans"/>
                <a:ea typeface="Open Sans"/>
                <a:cs typeface="Open Sans"/>
              </a:rPr>
              <a:t>   - Usa </a:t>
            </a:r>
            <a:r>
              <a:rPr lang="es-ES" i="1" err="1">
                <a:latin typeface="Consolas"/>
                <a:ea typeface="Open Sans"/>
                <a:cs typeface="Open Sans"/>
              </a:rPr>
              <a:t>transform</a:t>
            </a:r>
            <a:r>
              <a:rPr lang="es-ES" i="1">
                <a:latin typeface="Open Sans"/>
                <a:ea typeface="Open Sans"/>
                <a:cs typeface="Open Sans"/>
              </a:rPr>
              <a:t> </a:t>
            </a:r>
            <a:r>
              <a:rPr lang="es-ES">
                <a:latin typeface="Open Sans"/>
                <a:ea typeface="Open Sans"/>
                <a:cs typeface="Open Sans"/>
              </a:rPr>
              <a:t>y </a:t>
            </a:r>
            <a:r>
              <a:rPr lang="es-ES" i="1" err="1">
                <a:latin typeface="Consolas"/>
                <a:ea typeface="Open Sans"/>
                <a:cs typeface="Open Sans"/>
              </a:rPr>
              <a:t>opacity</a:t>
            </a:r>
            <a:r>
              <a:rPr lang="es-ES" i="1">
                <a:latin typeface="Open Sans"/>
                <a:ea typeface="Open Sans"/>
                <a:cs typeface="Open Sans"/>
              </a:rPr>
              <a:t> </a:t>
            </a:r>
            <a:r>
              <a:rPr lang="es-ES">
                <a:latin typeface="Open Sans"/>
                <a:ea typeface="Open Sans"/>
                <a:cs typeface="Open Sans"/>
              </a:rPr>
              <a:t>→ animaciones más ligeras.</a:t>
            </a:r>
            <a:endParaRPr lang="es-ES"/>
          </a:p>
          <a:p>
            <a:pPr>
              <a:buNone/>
            </a:pPr>
            <a:r>
              <a:rPr lang="es-ES">
                <a:latin typeface="Open Sans"/>
                <a:ea typeface="Open Sans"/>
                <a:cs typeface="Open Sans"/>
              </a:rPr>
              <a:t>   - Evita usar </a:t>
            </a:r>
            <a:r>
              <a:rPr lang="es-ES" i="1" err="1">
                <a:latin typeface="Consolas"/>
                <a:ea typeface="Open Sans"/>
                <a:cs typeface="Open Sans"/>
              </a:rPr>
              <a:t>width</a:t>
            </a:r>
            <a:r>
              <a:rPr lang="es-ES" i="1">
                <a:latin typeface="Open Sans"/>
                <a:ea typeface="Open Sans"/>
                <a:cs typeface="Open Sans"/>
              </a:rPr>
              <a:t>, </a:t>
            </a:r>
            <a:r>
              <a:rPr lang="es-ES" i="1" err="1">
                <a:latin typeface="Consolas"/>
                <a:ea typeface="Open Sans"/>
                <a:cs typeface="Open Sans"/>
              </a:rPr>
              <a:t>height</a:t>
            </a:r>
            <a:r>
              <a:rPr lang="es-ES" i="1">
                <a:latin typeface="Open Sans"/>
                <a:ea typeface="Open Sans"/>
                <a:cs typeface="Open Sans"/>
              </a:rPr>
              <a:t>, </a:t>
            </a:r>
            <a:r>
              <a:rPr lang="es-ES" i="1">
                <a:latin typeface="Consolas"/>
                <a:ea typeface="Open Sans"/>
                <a:cs typeface="Open Sans"/>
              </a:rPr>
              <a:t>top</a:t>
            </a:r>
            <a:r>
              <a:rPr lang="es-ES" i="1">
                <a:latin typeface="Open Sans"/>
                <a:ea typeface="Open Sans"/>
                <a:cs typeface="Open Sans"/>
              </a:rPr>
              <a:t>, </a:t>
            </a:r>
            <a:r>
              <a:rPr lang="es-ES" i="1" err="1">
                <a:latin typeface="Consolas"/>
                <a:ea typeface="Open Sans"/>
                <a:cs typeface="Open Sans"/>
              </a:rPr>
              <a:t>left</a:t>
            </a:r>
            <a:r>
              <a:rPr lang="es-ES">
                <a:latin typeface="Open Sans"/>
                <a:ea typeface="Open Sans"/>
                <a:cs typeface="Open Sans"/>
              </a:rPr>
              <a:t> → fuerzan recálculo del </a:t>
            </a:r>
            <a:r>
              <a:rPr lang="es-ES" err="1">
                <a:latin typeface="Open Sans"/>
                <a:ea typeface="Open Sans"/>
                <a:cs typeface="Open Sans"/>
              </a:rPr>
              <a:t>layout</a:t>
            </a:r>
            <a:r>
              <a:rPr lang="es-ES">
                <a:latin typeface="Open Sans"/>
                <a:ea typeface="Open Sans"/>
                <a:cs typeface="Open Sans"/>
              </a:rPr>
              <a:t>.</a:t>
            </a:r>
          </a:p>
          <a:p>
            <a:pPr>
              <a:buNone/>
            </a:pPr>
            <a:r>
              <a:rPr lang="es-ES" sz="2000">
                <a:latin typeface="Open Sans"/>
                <a:ea typeface="Open Sans"/>
                <a:cs typeface="Open Sans"/>
              </a:rPr>
              <a:t>🫶 </a:t>
            </a:r>
            <a:r>
              <a:rPr lang="es-ES" b="1">
                <a:latin typeface="Open Sans"/>
                <a:ea typeface="Open Sans"/>
                <a:cs typeface="Open Sans"/>
              </a:rPr>
              <a:t>Accesibilidad ante todo: </a:t>
            </a:r>
            <a:r>
              <a:rPr lang="es-ES">
                <a:latin typeface="Open Sans"/>
                <a:ea typeface="Open Sans"/>
                <a:cs typeface="Open Sans"/>
              </a:rPr>
              <a:t>Una buena animación acompaña, no distrae.</a:t>
            </a:r>
          </a:p>
          <a:p>
            <a:pPr>
              <a:buNone/>
            </a:pPr>
            <a:r>
              <a:rPr lang="es-ES">
                <a:latin typeface="Open Sans"/>
                <a:ea typeface="Open Sans"/>
                <a:cs typeface="Open Sans"/>
              </a:rPr>
              <a:t>   - Respeta </a:t>
            </a:r>
            <a:r>
              <a:rPr lang="es-ES" i="1" err="1">
                <a:latin typeface="Consolas"/>
                <a:ea typeface="Open Sans"/>
                <a:cs typeface="Open Sans"/>
              </a:rPr>
              <a:t>prefers-reduced-motion</a:t>
            </a:r>
            <a:r>
              <a:rPr lang="es-ES">
                <a:latin typeface="Open Sans"/>
                <a:ea typeface="Open Sans"/>
                <a:cs typeface="Open Sans"/>
              </a:rPr>
              <a:t>.</a:t>
            </a:r>
          </a:p>
          <a:p>
            <a:pPr>
              <a:buNone/>
            </a:pPr>
            <a:r>
              <a:rPr lang="es-ES">
                <a:latin typeface="Open Sans"/>
                <a:ea typeface="Open Sans"/>
                <a:cs typeface="Open Sans"/>
              </a:rPr>
              <a:t>   - Evita parpadeos o movimientos bruscos que puedan causar malestar.</a:t>
            </a:r>
          </a:p>
        </p:txBody>
      </p:sp>
      <p:pic>
        <p:nvPicPr>
          <p:cNvPr id="49" name="Picture 48" descr="A cartoon of a person raising her hand&#10;&#10;AI-generated content may be incorrect.">
            <a:extLst>
              <a:ext uri="{FF2B5EF4-FFF2-40B4-BE49-F238E27FC236}">
                <a16:creationId xmlns:a16="http://schemas.microsoft.com/office/drawing/2014/main" id="{1CB00702-698D-ADAD-1C0A-CD8276654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812" y="1833652"/>
            <a:ext cx="2727026" cy="174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1526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xfrm>
            <a:off x="647699" y="-1628"/>
            <a:ext cx="8245476" cy="810659"/>
          </a:xfrm>
          <a:prstGeom prst="rect">
            <a:avLst/>
          </a:prstGeom>
        </p:spPr>
        <p:txBody>
          <a:bodyPr lIns="0" tIns="0" rIns="0" bIns="0" anchor="b">
            <a:normAutofit fontScale="90000"/>
          </a:bodyPr>
          <a:lstStyle>
            <a:lvl1pPr>
              <a:defRPr sz="4000" spc="-300">
                <a:solidFill>
                  <a:srgbClr val="24241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rPr lang="es-ES"/>
              <a:t>El movimiento como lenguaje de diseño</a:t>
            </a:r>
            <a:endParaRPr lang="en-US"/>
          </a:p>
        </p:txBody>
      </p:sp>
      <p:sp>
        <p:nvSpPr>
          <p:cNvPr id="254" name="Rectángulo 17"/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" name="TextBox 3">
            <a:extLst>
              <a:ext uri="{FF2B5EF4-FFF2-40B4-BE49-F238E27FC236}">
                <a16:creationId xmlns:a16="http://schemas.microsoft.com/office/drawing/2014/main" id="{1916A55C-63C9-E206-A7D7-9611E217D888}"/>
              </a:ext>
            </a:extLst>
          </p:cNvPr>
          <p:cNvSpPr txBox="1"/>
          <p:nvPr/>
        </p:nvSpPr>
        <p:spPr>
          <a:xfrm>
            <a:off x="1239980" y="1292735"/>
            <a:ext cx="7663978" cy="106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24241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1600"/>
              <a:t>Las animaciones </a:t>
            </a:r>
            <a:r>
              <a:rPr lang="es-ES" sz="1600" b="1"/>
              <a:t>comunican intención y emoción</a:t>
            </a:r>
            <a:r>
              <a:rPr lang="es-ES" sz="1600"/>
              <a:t>.</a:t>
            </a:r>
            <a:endParaRPr lang="en-US"/>
          </a:p>
          <a:p>
            <a:pPr>
              <a:lnSpc>
                <a:spcPct val="150000"/>
              </a:lnSpc>
              <a:buFont typeface="Arial" panose="020B0606030504020204" pitchFamily="34" charset="0"/>
              <a:buChar char="•"/>
            </a:pPr>
            <a:r>
              <a:rPr lang="es-ES" sz="1600"/>
              <a:t>Son una parte más del </a:t>
            </a:r>
            <a:r>
              <a:rPr lang="es-ES" sz="1600" b="1"/>
              <a:t>lenguaje visual de la UI</a:t>
            </a:r>
            <a:r>
              <a:rPr lang="es-ES" sz="1600"/>
              <a:t>.</a:t>
            </a:r>
            <a:endParaRPr lang="es-ES"/>
          </a:p>
          <a:p>
            <a:pPr>
              <a:lnSpc>
                <a:spcPct val="150000"/>
              </a:lnSpc>
              <a:buFont typeface="Arial" panose="020B0606030504020204" pitchFamily="34" charset="0"/>
              <a:buChar char="•"/>
            </a:pPr>
            <a:r>
              <a:rPr lang="es-ES" sz="1600"/>
              <a:t>Su estudio combina </a:t>
            </a:r>
            <a:r>
              <a:rPr lang="es-ES" sz="1600" b="1"/>
              <a:t>diseño, psicología y percepción del tiempo.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27A475B3-AB46-B84E-ABB8-DDF21C86F140}"/>
              </a:ext>
            </a:extLst>
          </p:cNvPr>
          <p:cNvSpPr txBox="1"/>
          <p:nvPr/>
        </p:nvSpPr>
        <p:spPr>
          <a:xfrm>
            <a:off x="587402" y="922380"/>
            <a:ext cx="832174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24241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>
              <a:buFont typeface="Wingdings" panose="05000000000000000000" pitchFamily="2" charset="2"/>
              <a:buChar char="§"/>
            </a:pPr>
            <a:r>
              <a:rPr lang="es-ES" sz="1600"/>
              <a:t>Conclusión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0EF7CD3E-4050-1BE1-9425-BE31778DB72C}"/>
              </a:ext>
            </a:extLst>
          </p:cNvPr>
          <p:cNvSpPr txBox="1"/>
          <p:nvPr/>
        </p:nvSpPr>
        <p:spPr>
          <a:xfrm>
            <a:off x="1239980" y="3266027"/>
            <a:ext cx="7663978" cy="143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24241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1600" err="1"/>
              <a:t>Designing</a:t>
            </a:r>
            <a:r>
              <a:rPr lang="es-ES" sz="1600"/>
              <a:t> Interface </a:t>
            </a:r>
            <a:r>
              <a:rPr lang="es-ES" sz="1600" err="1"/>
              <a:t>Animation</a:t>
            </a:r>
            <a:r>
              <a:rPr lang="es-ES" sz="1600"/>
              <a:t> (Val Head)</a:t>
            </a:r>
            <a:endParaRPr lang="en-US"/>
          </a:p>
          <a:p>
            <a:pPr>
              <a:lnSpc>
                <a:spcPct val="150000"/>
              </a:lnSpc>
            </a:pPr>
            <a:r>
              <a:rPr lang="es-ES" sz="1600">
                <a:hlinkClick r:id="rId3"/>
              </a:rPr>
              <a:t>Material Motion Guidelines</a:t>
            </a:r>
            <a:r>
              <a:rPr lang="es-ES" sz="1600"/>
              <a:t> (Google)</a:t>
            </a:r>
            <a:endParaRPr lang="es-ES"/>
          </a:p>
          <a:p>
            <a:pPr>
              <a:lnSpc>
                <a:spcPct val="150000"/>
              </a:lnSpc>
            </a:pPr>
            <a:r>
              <a:rPr lang="es-ES" sz="1600">
                <a:hlinkClick r:id="rId4"/>
              </a:rPr>
              <a:t>Cubic Bezier visualizer</a:t>
            </a:r>
            <a:r>
              <a:rPr lang="es-ES" sz="1600"/>
              <a:t> </a:t>
            </a:r>
            <a:endParaRPr lang="es-ES"/>
          </a:p>
          <a:p>
            <a:pPr>
              <a:lnSpc>
                <a:spcPct val="150000"/>
              </a:lnSpc>
            </a:pPr>
            <a:r>
              <a:rPr lang="es-ES" sz="1600">
                <a:hlinkClick r:id="rId5"/>
              </a:rPr>
              <a:t>easings.net</a:t>
            </a:r>
            <a:endParaRPr lang="es-ES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576BE1FA-F442-47AE-3941-3ECA898DFAE4}"/>
              </a:ext>
            </a:extLst>
          </p:cNvPr>
          <p:cNvSpPr txBox="1"/>
          <p:nvPr/>
        </p:nvSpPr>
        <p:spPr>
          <a:xfrm>
            <a:off x="490355" y="2852540"/>
            <a:ext cx="832174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24241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>
              <a:buFont typeface="Wingdings" panose="05000000000000000000" pitchFamily="2" charset="2"/>
              <a:buChar char="§"/>
            </a:pPr>
            <a:r>
              <a:rPr lang="es-ES" sz="1600"/>
              <a:t>Recursos para seguir aprendiendo:</a:t>
            </a:r>
          </a:p>
        </p:txBody>
      </p:sp>
    </p:spTree>
    <p:extLst>
      <p:ext uri="{BB962C8B-B14F-4D97-AF65-F5344CB8AC3E}">
        <p14:creationId xmlns:p14="http://schemas.microsoft.com/office/powerpoint/2010/main" val="333242619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Imagen 5" descr="Imagen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40790" y="788750"/>
            <a:ext cx="3810001" cy="2143126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Rectángulo 6"/>
          <p:cNvSpPr/>
          <p:nvPr/>
        </p:nvSpPr>
        <p:spPr>
          <a:xfrm rot="5400000">
            <a:off x="4426749" y="2036654"/>
            <a:ext cx="252001" cy="3395926"/>
          </a:xfrm>
          <a:prstGeom prst="rect">
            <a:avLst/>
          </a:prstGeom>
          <a:solidFill>
            <a:srgbClr val="D8D8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4" name="Title 1"/>
          <p:cNvSpPr txBox="1"/>
          <p:nvPr/>
        </p:nvSpPr>
        <p:spPr>
          <a:xfrm>
            <a:off x="2854787" y="3044164"/>
            <a:ext cx="343442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tabLst>
                <a:tab pos="88900" algn="l"/>
              </a:tabLst>
              <a:defRPr sz="4000" spc="-300">
                <a:solidFill>
                  <a:srgbClr val="24241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A por </a:t>
            </a:r>
            <a:r>
              <a:rPr err="1"/>
              <a:t>código</a:t>
            </a:r>
            <a:r>
              <a:t> !!!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ángulo 3"/>
          <p:cNvSpPr/>
          <p:nvPr/>
        </p:nvSpPr>
        <p:spPr>
          <a:xfrm>
            <a:off x="0" y="3443907"/>
            <a:ext cx="9144000" cy="1699593"/>
          </a:xfrm>
          <a:prstGeom prst="rect">
            <a:avLst/>
          </a:prstGeom>
          <a:solidFill>
            <a:srgbClr val="D8D8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2" name="Gráfico 10" descr="Gráfico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73" y="765889"/>
            <a:ext cx="4728254" cy="1696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Gráfico 13" descr="Gráfico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292" y="4329110"/>
            <a:ext cx="360001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Gráfico 15" descr="Gráfico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292" y="3786080"/>
            <a:ext cx="360001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Gráfico 17" descr="Gráfico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921" y="4333776"/>
            <a:ext cx="360001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Gráfico 2" descr="Gráfico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921" y="3800404"/>
            <a:ext cx="360001" cy="360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1" name="Grupo 5"/>
          <p:cNvGrpSpPr/>
          <p:nvPr/>
        </p:nvGrpSpPr>
        <p:grpSpPr>
          <a:xfrm>
            <a:off x="1771311" y="3781414"/>
            <a:ext cx="6298731" cy="918538"/>
            <a:chOff x="0" y="0"/>
            <a:chExt cx="6298730" cy="918537"/>
          </a:xfrm>
        </p:grpSpPr>
        <p:sp>
          <p:nvSpPr>
            <p:cNvPr id="307" name="CuadroTexto 18"/>
            <p:cNvSpPr txBox="1"/>
            <p:nvPr/>
          </p:nvSpPr>
          <p:spPr>
            <a:xfrm>
              <a:off x="2852369" y="0"/>
              <a:ext cx="328259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github.com/lemoncode</a:t>
              </a:r>
            </a:p>
          </p:txBody>
        </p:sp>
        <p:sp>
          <p:nvSpPr>
            <p:cNvPr id="308" name="CuadroTexto 7"/>
            <p:cNvSpPr txBox="1"/>
            <p:nvPr/>
          </p:nvSpPr>
          <p:spPr>
            <a:xfrm>
              <a:off x="0" y="547697"/>
              <a:ext cx="1972172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@lemoncoders</a:t>
              </a:r>
            </a:p>
          </p:txBody>
        </p:sp>
        <p:sp>
          <p:nvSpPr>
            <p:cNvPr id="309" name="CuadroTexto 8"/>
            <p:cNvSpPr txBox="1"/>
            <p:nvPr/>
          </p:nvSpPr>
          <p:spPr>
            <a:xfrm>
              <a:off x="2852369" y="543031"/>
              <a:ext cx="3446362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facebook.com/lemoncoders</a:t>
              </a:r>
            </a:p>
          </p:txBody>
        </p:sp>
        <p:sp>
          <p:nvSpPr>
            <p:cNvPr id="310" name="CuadroTexto 12"/>
            <p:cNvSpPr txBox="1"/>
            <p:nvPr/>
          </p:nvSpPr>
          <p:spPr>
            <a:xfrm>
              <a:off x="5137" y="14325"/>
              <a:ext cx="202765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lemoncode.net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(16:9)</PresentationFormat>
  <Slides>8</Slides>
  <Notes>5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Office Theme</vt:lpstr>
      <vt:lpstr>Presentación de PowerPoint</vt:lpstr>
      <vt:lpstr>Microinteracciones: comunicar con movimiento</vt:lpstr>
      <vt:lpstr>Principios del buen movimiento</vt:lpstr>
      <vt:lpstr>Timing Functions: el alma de la animación</vt:lpstr>
      <vt:lpstr>Diseñar con movimiento responsable</vt:lpstr>
      <vt:lpstr>El movimiento como lenguaje de diseño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 qué está hecha la web</dc:title>
  <dc:creator>Javier Calzado</dc:creator>
  <cp:revision>2</cp:revision>
  <dcterms:modified xsi:type="dcterms:W3CDTF">2025-11-04T07:27:25Z</dcterms:modified>
</cp:coreProperties>
</file>